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7" r:id="rId3"/>
    <p:sldId id="263" r:id="rId4"/>
    <p:sldId id="265" r:id="rId5"/>
    <p:sldId id="264" r:id="rId6"/>
    <p:sldId id="269" r:id="rId7"/>
    <p:sldId id="260" r:id="rId8"/>
    <p:sldId id="270" r:id="rId9"/>
    <p:sldId id="261" r:id="rId10"/>
    <p:sldId id="271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45"/>
    <p:restoredTop sz="94694"/>
  </p:normalViewPr>
  <p:slideViewPr>
    <p:cSldViewPr snapToGrid="0" snapToObjects="1">
      <p:cViewPr>
        <p:scale>
          <a:sx n="82" d="100"/>
          <a:sy n="82" d="100"/>
        </p:scale>
        <p:origin x="2440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F5EF1-12E8-A84B-97A0-C16FEA6CA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2005E0-8568-2047-B569-789AD3F6D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7B852-471E-AA4F-B990-0DDF7F5FA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922A6-8B3C-4A44-812F-45DEC868B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B503C-5A79-4A4E-A86D-9C98188FF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88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D0F63-5334-284E-BD0F-E6913BA6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912505-D43E-C94E-AF4D-D1FE7AA6E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0D3C9-ABBB-1244-9B57-2305C202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FD423-4A66-F545-AB78-030AF5D0C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2703-B198-B149-A5CB-702C1D042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39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B6281B-0E19-9D49-86C0-1F0E3D24FB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968903-E60D-9042-B669-5352A3058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02F6F-EBCE-094E-8420-D82EA4758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0B5A8-2EF5-EA44-A735-5C876F9BF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8894D-79B2-7B44-8139-38A994AF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47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F24FA-7248-7947-A87A-E38EB8330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08B08-6C56-E24E-B5ED-F59ACC312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DB0B8-059F-C347-B75D-C1F55BD1A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97779-E016-6647-99C5-10C0869F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8A8EA-E119-FB4D-8334-B6F1887A5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77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7AEDD-7F92-7C49-A11A-59DE0A36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DB0836-B818-4E41-ADD8-B97D5D21B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9B9F7-9C6A-5643-B98A-2137FE3F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31638-C3D9-944F-B631-E0FAE1834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093FB-902C-6D4B-A3D6-FCE38D7D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44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941A-4E9A-F146-B790-9A5317A11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EE969-9A30-604D-94DB-F6A8F7A04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B3582-64A2-C54B-86BF-7250A7A7D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1A759-0472-8F41-B8BC-B8F359D99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5F3111-8B2D-B741-A24E-83909C2B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9F9A5-950A-1F49-A3D4-053CAAB23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43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E4F1A-D7E3-CB4B-944B-FC7D06AA8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C8457-B60F-1B4C-BF9A-013A92DB9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9CD74B-688C-9E45-A24B-5FC8D71CD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9A6204-F081-BE4A-9DA4-1ED4C59B7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393F62-9F37-0C4B-8647-59A15563FB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855312-5052-8740-B102-2DE0F74D5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09352A-A37C-BF4D-9A8A-13DFCE3C1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113F9-8155-F040-8056-FEECC1F2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84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DEBF9-B6F1-AD47-971B-23E6C90D9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F89DF4-ACE8-A142-A296-C1E669A86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F95605-7306-6B4F-87D9-BF23C7D52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1D7B6E-19FA-C844-B953-43DE41762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59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471DF6-4C15-274E-84D0-5A95711D8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24FDE1-A411-6444-93BC-E85C46D3D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5B124-7388-9844-9F96-F8271F8B7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ABDC-B0C7-5E4C-96D6-849914A24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34CED-D6C0-9845-89C5-467516E8C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7A8BB-69AA-984F-8F2C-F36C244B2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CFF21-1840-864F-9582-813DA22B0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0A700-F0E4-2D4B-AADC-11FDB1E4E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DE9E4-FADA-D043-942A-F84C71CC5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26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4CE7A-0A2A-624B-BF82-AC4B10859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00334B-5E40-984E-A57C-214A54371E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127377-35D0-7F4A-961C-FC7941236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9E44F-5BC5-9C4F-9674-0E053DB1B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B7BB-DAFC-E84C-9BF4-988712332A40}" type="datetimeFigureOut">
              <a:rPr lang="en-US" smtClean="0"/>
              <a:t>5/7/20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0E6DE-831B-4644-8DA5-654BDFD1D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12228-92C0-A04B-9B65-A14BD0BD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6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8B0E43-FD1C-5E46-B06B-12E9682EF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1DDA9-F83F-234E-BA7C-53CB3AB68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7BA74-E55D-1C46-8DD4-847BA0616D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FB7BB-DAFC-E84C-9BF4-988712332A40}" type="datetimeFigureOut">
              <a:rPr lang="en-US" smtClean="0"/>
              <a:t>5/7/20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3EBEF-F0D2-E446-97D0-C5E60F27A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5C59E-BA4D-1142-A9D3-D7B5D0330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06724-49C6-4C4B-8115-A00570BC2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50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ivyansh22/us-border-crossing-dat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BB61C70-3F9F-5344-88E6-2924A707DBEE}"/>
              </a:ext>
            </a:extLst>
          </p:cNvPr>
          <p:cNvSpPr txBox="1"/>
          <p:nvPr/>
        </p:nvSpPr>
        <p:spPr>
          <a:xfrm>
            <a:off x="542070" y="2253564"/>
            <a:ext cx="1060142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/>
              <a:t>20 years of US-Canada and US-Mexico </a:t>
            </a:r>
          </a:p>
          <a:p>
            <a:pPr algn="ctr"/>
            <a:r>
              <a:rPr lang="en-US" sz="4400" b="1" dirty="0"/>
              <a:t>Border Traffic: Trends for future investment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965CD1-7F03-2F4C-88FB-0509FBA47E9F}"/>
              </a:ext>
            </a:extLst>
          </p:cNvPr>
          <p:cNvSpPr txBox="1"/>
          <p:nvPr/>
        </p:nvSpPr>
        <p:spPr>
          <a:xfrm>
            <a:off x="4972126" y="4097729"/>
            <a:ext cx="1741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Sam Holmstrom </a:t>
            </a:r>
          </a:p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71B1BF-3AB1-C846-AEC7-29B794A81485}"/>
              </a:ext>
            </a:extLst>
          </p:cNvPr>
          <p:cNvSpPr/>
          <p:nvPr/>
        </p:nvSpPr>
        <p:spPr>
          <a:xfrm>
            <a:off x="4274853" y="1151453"/>
            <a:ext cx="31358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i="1" dirty="0"/>
              <a:t>Capstone 1:</a:t>
            </a:r>
          </a:p>
        </p:txBody>
      </p:sp>
    </p:spTree>
    <p:extLst>
      <p:ext uri="{BB962C8B-B14F-4D97-AF65-F5344CB8AC3E}">
        <p14:creationId xmlns:p14="http://schemas.microsoft.com/office/powerpoint/2010/main" val="3734995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D13A72-BD30-0D47-A9BF-751EAA3B8B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2" r="5223"/>
          <a:stretch/>
        </p:blipFill>
        <p:spPr>
          <a:xfrm>
            <a:off x="2778226" y="2400670"/>
            <a:ext cx="4915571" cy="3398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9BC10C-96DB-FF47-8711-C84430FAF353}"/>
              </a:ext>
            </a:extLst>
          </p:cNvPr>
          <p:cNvSpPr txBox="1"/>
          <p:nvPr/>
        </p:nvSpPr>
        <p:spPr>
          <a:xfrm>
            <a:off x="1096155" y="379166"/>
            <a:ext cx="10223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Bootstrapping for confidence interval evaluation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B08A41-3C1D-AE4A-950D-9E302230AB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71" t="6662"/>
          <a:stretch/>
        </p:blipFill>
        <p:spPr>
          <a:xfrm>
            <a:off x="7678300" y="2385172"/>
            <a:ext cx="4513700" cy="3398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45F5A8-36C2-C94C-84EE-FA0B7FD5A065}"/>
              </a:ext>
            </a:extLst>
          </p:cNvPr>
          <p:cNvSpPr txBox="1"/>
          <p:nvPr/>
        </p:nvSpPr>
        <p:spPr>
          <a:xfrm>
            <a:off x="5177043" y="20158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859E49-C589-2A4A-A7C6-4ED4283FDE6D}"/>
              </a:ext>
            </a:extLst>
          </p:cNvPr>
          <p:cNvSpPr txBox="1"/>
          <p:nvPr/>
        </p:nvSpPr>
        <p:spPr>
          <a:xfrm>
            <a:off x="9439871" y="20158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31E92A-6B26-A146-96EA-DF48DF06A8F4}"/>
              </a:ext>
            </a:extLst>
          </p:cNvPr>
          <p:cNvSpPr txBox="1"/>
          <p:nvPr/>
        </p:nvSpPr>
        <p:spPr>
          <a:xfrm>
            <a:off x="4617049" y="1551446"/>
            <a:ext cx="5585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Produced normal distribution by central limit theorem for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04F8E9-60B0-8E48-9DE3-B5C1F1DE6F8C}"/>
              </a:ext>
            </a:extLst>
          </p:cNvPr>
          <p:cNvSpPr/>
          <p:nvPr/>
        </p:nvSpPr>
        <p:spPr>
          <a:xfrm>
            <a:off x="3445189" y="5908572"/>
            <a:ext cx="84662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95% confidence interval (two-tail) is between means 140 and 146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EC86A9-60D4-DE4E-87C3-BB20C1690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68" y="2385172"/>
            <a:ext cx="2032000" cy="37211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B1B6EEE-627C-0A41-9D87-8E9FB547DBEC}"/>
              </a:ext>
            </a:extLst>
          </p:cNvPr>
          <p:cNvSpPr/>
          <p:nvPr/>
        </p:nvSpPr>
        <p:spPr>
          <a:xfrm>
            <a:off x="1398103" y="2636540"/>
            <a:ext cx="243558" cy="2077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4B6F1B-A6E7-004A-9C55-0D6E5CFC097D}"/>
              </a:ext>
            </a:extLst>
          </p:cNvPr>
          <p:cNvSpPr/>
          <p:nvPr/>
        </p:nvSpPr>
        <p:spPr>
          <a:xfrm>
            <a:off x="1398103" y="2917371"/>
            <a:ext cx="243558" cy="20777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3380F4-42EA-E64D-A48F-97E80BA01DD1}"/>
              </a:ext>
            </a:extLst>
          </p:cNvPr>
          <p:cNvSpPr txBox="1"/>
          <p:nvPr/>
        </p:nvSpPr>
        <p:spPr>
          <a:xfrm>
            <a:off x="1611640" y="25675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6CA5CF-D30A-0046-958A-35DCB15FF6D9}"/>
              </a:ext>
            </a:extLst>
          </p:cNvPr>
          <p:cNvSpPr txBox="1"/>
          <p:nvPr/>
        </p:nvSpPr>
        <p:spPr>
          <a:xfrm>
            <a:off x="1607210" y="283941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6699DE-8276-B345-99B3-DB9855937CC5}"/>
              </a:ext>
            </a:extLst>
          </p:cNvPr>
          <p:cNvSpPr/>
          <p:nvPr/>
        </p:nvSpPr>
        <p:spPr>
          <a:xfrm>
            <a:off x="704410" y="1607716"/>
            <a:ext cx="19048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Mexico train entry</a:t>
            </a:r>
          </a:p>
          <a:p>
            <a:pPr algn="ctr"/>
            <a:r>
              <a:rPr lang="en-US" dirty="0"/>
              <a:t>Distributions</a:t>
            </a:r>
          </a:p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8C1FE3-D74A-ED40-ADD6-2226EECEBC0C}"/>
              </a:ext>
            </a:extLst>
          </p:cNvPr>
          <p:cNvSpPr/>
          <p:nvPr/>
        </p:nvSpPr>
        <p:spPr>
          <a:xfrm>
            <a:off x="6541735" y="2732705"/>
            <a:ext cx="1832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2.17280215e-227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AB5AAF-97B5-3A46-9683-23D4B8C31A4C}"/>
              </a:ext>
            </a:extLst>
          </p:cNvPr>
          <p:cNvSpPr txBox="1"/>
          <p:nvPr/>
        </p:nvSpPr>
        <p:spPr>
          <a:xfrm>
            <a:off x="6890320" y="2382906"/>
            <a:ext cx="86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</a:t>
            </a:r>
            <a:r>
              <a:rPr lang="en-US" dirty="0" err="1"/>
              <a:t>avlue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137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8C8D2-3058-8342-A1AB-126FA4175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Conclusions and future directions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F20F2C-7748-9F44-8EB2-D7767EF7759D}"/>
              </a:ext>
            </a:extLst>
          </p:cNvPr>
          <p:cNvSpPr txBox="1"/>
          <p:nvPr/>
        </p:nvSpPr>
        <p:spPr>
          <a:xfrm>
            <a:off x="838200" y="366623"/>
            <a:ext cx="997417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train industry has shown a sudden and large growth in both countries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Car traffic is slowly decreasing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Perhaps interest in environment has lowered car travel </a:t>
            </a:r>
          </a:p>
          <a:p>
            <a:endParaRPr lang="en-US" sz="2800" dirty="0"/>
          </a:p>
          <a:p>
            <a:r>
              <a:rPr lang="en-US" sz="2800" dirty="0"/>
              <a:t>Look at specific port traffic to find  other opportunities that might come to light from trends over time</a:t>
            </a:r>
          </a:p>
          <a:p>
            <a:endParaRPr lang="en-US" sz="2800" dirty="0"/>
          </a:p>
          <a:p>
            <a:r>
              <a:rPr lang="en-US" sz="2800" dirty="0"/>
              <a:t>Trains may be becoming a more efficient and growing industry for</a:t>
            </a:r>
          </a:p>
          <a:p>
            <a:r>
              <a:rPr lang="en-US" sz="2800" dirty="0"/>
              <a:t>Future investments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4359F0-9AB3-D844-9D2D-F025DBA2A0F0}"/>
              </a:ext>
            </a:extLst>
          </p:cNvPr>
          <p:cNvCxnSpPr/>
          <p:nvPr/>
        </p:nvCxnSpPr>
        <p:spPr>
          <a:xfrm>
            <a:off x="838200" y="3195506"/>
            <a:ext cx="912394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117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B9AF15A-3E77-4A4A-AC33-402DE17E82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4" b="13065"/>
          <a:stretch/>
        </p:blipFill>
        <p:spPr>
          <a:xfrm>
            <a:off x="1265635" y="1297002"/>
            <a:ext cx="7924800" cy="21319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86E3E64-FED1-ED42-A541-A9C1DB026A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90" b="13888"/>
          <a:stretch/>
        </p:blipFill>
        <p:spPr>
          <a:xfrm>
            <a:off x="1087835" y="4131195"/>
            <a:ext cx="8102600" cy="2131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CACD13-7374-6044-8669-BE51C7B39ECC}"/>
              </a:ext>
            </a:extLst>
          </p:cNvPr>
          <p:cNvSpPr txBox="1"/>
          <p:nvPr/>
        </p:nvSpPr>
        <p:spPr>
          <a:xfrm>
            <a:off x="2402221" y="905619"/>
            <a:ext cx="72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F2D06-680A-7147-9E90-2604051970A2}"/>
              </a:ext>
            </a:extLst>
          </p:cNvPr>
          <p:cNvSpPr txBox="1"/>
          <p:nvPr/>
        </p:nvSpPr>
        <p:spPr>
          <a:xfrm>
            <a:off x="5005717" y="889973"/>
            <a:ext cx="73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37E8B9-D123-7743-AFFA-7E1C7F9D5861}"/>
              </a:ext>
            </a:extLst>
          </p:cNvPr>
          <p:cNvSpPr txBox="1"/>
          <p:nvPr/>
        </p:nvSpPr>
        <p:spPr>
          <a:xfrm>
            <a:off x="7806363" y="967191"/>
            <a:ext cx="5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2FF0DE-42D3-B141-B093-E19BFB3E2B5F}"/>
              </a:ext>
            </a:extLst>
          </p:cNvPr>
          <p:cNvGrpSpPr/>
          <p:nvPr/>
        </p:nvGrpSpPr>
        <p:grpSpPr>
          <a:xfrm>
            <a:off x="1729885" y="6361760"/>
            <a:ext cx="1762058" cy="369332"/>
            <a:chOff x="2818529" y="5502216"/>
            <a:chExt cx="1762058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86F7BD-2715-CA42-8B16-1575F1790281}"/>
                </a:ext>
              </a:extLst>
            </p:cNvPr>
            <p:cNvSpPr txBox="1"/>
            <p:nvPr/>
          </p:nvSpPr>
          <p:spPr>
            <a:xfrm>
              <a:off x="2818529" y="5502216"/>
              <a:ext cx="72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2000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FCAE84-EF5A-BF49-BC1B-BEE60D8EBB9A}"/>
                </a:ext>
              </a:extLst>
            </p:cNvPr>
            <p:cNvSpPr txBox="1"/>
            <p:nvPr/>
          </p:nvSpPr>
          <p:spPr>
            <a:xfrm>
              <a:off x="3854106" y="5502216"/>
              <a:ext cx="72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2019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410433B-9E61-D741-A822-D70E8FC59B8F}"/>
              </a:ext>
            </a:extLst>
          </p:cNvPr>
          <p:cNvGrpSpPr/>
          <p:nvPr/>
        </p:nvGrpSpPr>
        <p:grpSpPr>
          <a:xfrm>
            <a:off x="4401358" y="6361760"/>
            <a:ext cx="1762058" cy="369332"/>
            <a:chOff x="2818529" y="5502216"/>
            <a:chExt cx="1762058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83383D-B4E3-6A43-8110-F5694EE1A1E6}"/>
                </a:ext>
              </a:extLst>
            </p:cNvPr>
            <p:cNvSpPr txBox="1"/>
            <p:nvPr/>
          </p:nvSpPr>
          <p:spPr>
            <a:xfrm>
              <a:off x="2818529" y="5502216"/>
              <a:ext cx="72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2000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5FAA3B8-EF86-E34E-98DF-3E3F4A607C28}"/>
                </a:ext>
              </a:extLst>
            </p:cNvPr>
            <p:cNvSpPr txBox="1"/>
            <p:nvPr/>
          </p:nvSpPr>
          <p:spPr>
            <a:xfrm>
              <a:off x="3854106" y="5502216"/>
              <a:ext cx="72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2019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7961F15-BF96-3844-8969-0CC6538FA122}"/>
              </a:ext>
            </a:extLst>
          </p:cNvPr>
          <p:cNvGrpSpPr/>
          <p:nvPr/>
        </p:nvGrpSpPr>
        <p:grpSpPr>
          <a:xfrm>
            <a:off x="7157155" y="6361760"/>
            <a:ext cx="1762058" cy="369332"/>
            <a:chOff x="2818529" y="5502216"/>
            <a:chExt cx="1762058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59CFFC2-5496-5E42-96B3-A63BC7180701}"/>
                </a:ext>
              </a:extLst>
            </p:cNvPr>
            <p:cNvSpPr txBox="1"/>
            <p:nvPr/>
          </p:nvSpPr>
          <p:spPr>
            <a:xfrm>
              <a:off x="2818529" y="5502216"/>
              <a:ext cx="72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2000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E003C23-6027-E148-8651-7D9CA93DEA18}"/>
                </a:ext>
              </a:extLst>
            </p:cNvPr>
            <p:cNvSpPr txBox="1"/>
            <p:nvPr/>
          </p:nvSpPr>
          <p:spPr>
            <a:xfrm>
              <a:off x="3854106" y="5502216"/>
              <a:ext cx="72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2019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1D34030-5780-3D4D-B46C-F77BE8C619C1}"/>
              </a:ext>
            </a:extLst>
          </p:cNvPr>
          <p:cNvGrpSpPr/>
          <p:nvPr/>
        </p:nvGrpSpPr>
        <p:grpSpPr>
          <a:xfrm>
            <a:off x="1756615" y="3397707"/>
            <a:ext cx="1762058" cy="369332"/>
            <a:chOff x="2818529" y="5502216"/>
            <a:chExt cx="1762058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1A3C2EA-911E-0E4B-8E11-2158E7C8DC1B}"/>
                </a:ext>
              </a:extLst>
            </p:cNvPr>
            <p:cNvSpPr txBox="1"/>
            <p:nvPr/>
          </p:nvSpPr>
          <p:spPr>
            <a:xfrm>
              <a:off x="2818529" y="5502216"/>
              <a:ext cx="72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2000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8510C61-9CC1-414B-B206-0478086F49B3}"/>
                </a:ext>
              </a:extLst>
            </p:cNvPr>
            <p:cNvSpPr txBox="1"/>
            <p:nvPr/>
          </p:nvSpPr>
          <p:spPr>
            <a:xfrm>
              <a:off x="3854106" y="5502216"/>
              <a:ext cx="72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2019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55A637B-1D9F-6041-BBCC-64EE5993588E}"/>
              </a:ext>
            </a:extLst>
          </p:cNvPr>
          <p:cNvGrpSpPr/>
          <p:nvPr/>
        </p:nvGrpSpPr>
        <p:grpSpPr>
          <a:xfrm>
            <a:off x="4428088" y="3397707"/>
            <a:ext cx="1762058" cy="369332"/>
            <a:chOff x="2818529" y="5502216"/>
            <a:chExt cx="1762058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7908D8F-EB4B-0947-B6F8-5DFFFB555F21}"/>
                </a:ext>
              </a:extLst>
            </p:cNvPr>
            <p:cNvSpPr txBox="1"/>
            <p:nvPr/>
          </p:nvSpPr>
          <p:spPr>
            <a:xfrm>
              <a:off x="2818529" y="5502216"/>
              <a:ext cx="72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2000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7D4F21F-A339-434F-AFC5-CBBA488BF7EE}"/>
                </a:ext>
              </a:extLst>
            </p:cNvPr>
            <p:cNvSpPr txBox="1"/>
            <p:nvPr/>
          </p:nvSpPr>
          <p:spPr>
            <a:xfrm>
              <a:off x="3854106" y="5502216"/>
              <a:ext cx="72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2019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63E17DE-569E-954C-83C0-CA7C1DFE61C3}"/>
              </a:ext>
            </a:extLst>
          </p:cNvPr>
          <p:cNvGrpSpPr/>
          <p:nvPr/>
        </p:nvGrpSpPr>
        <p:grpSpPr>
          <a:xfrm>
            <a:off x="7183885" y="3397707"/>
            <a:ext cx="1762058" cy="369332"/>
            <a:chOff x="2818529" y="5502216"/>
            <a:chExt cx="1762058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4AAF779-0AC4-004A-A714-04BB620C75C8}"/>
                </a:ext>
              </a:extLst>
            </p:cNvPr>
            <p:cNvSpPr txBox="1"/>
            <p:nvPr/>
          </p:nvSpPr>
          <p:spPr>
            <a:xfrm>
              <a:off x="2818529" y="5502216"/>
              <a:ext cx="72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2000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496D758-7498-B048-9226-C8635FDC079D}"/>
                </a:ext>
              </a:extLst>
            </p:cNvPr>
            <p:cNvSpPr txBox="1"/>
            <p:nvPr/>
          </p:nvSpPr>
          <p:spPr>
            <a:xfrm>
              <a:off x="3854106" y="5502216"/>
              <a:ext cx="72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2019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17F990-F8AE-1448-B02A-369506AE34B6}"/>
              </a:ext>
            </a:extLst>
          </p:cNvPr>
          <p:cNvSpPr txBox="1"/>
          <p:nvPr/>
        </p:nvSpPr>
        <p:spPr>
          <a:xfrm>
            <a:off x="193038" y="2138550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Canada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42D302-6D8F-C34B-B293-D702CBD771D9}"/>
              </a:ext>
            </a:extLst>
          </p:cNvPr>
          <p:cNvSpPr txBox="1"/>
          <p:nvPr/>
        </p:nvSpPr>
        <p:spPr>
          <a:xfrm>
            <a:off x="96590" y="5284383"/>
            <a:ext cx="87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Mexico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747ED6-BA5B-7B4D-A877-E64535081F31}"/>
              </a:ext>
            </a:extLst>
          </p:cNvPr>
          <p:cNvSpPr txBox="1"/>
          <p:nvPr/>
        </p:nvSpPr>
        <p:spPr>
          <a:xfrm>
            <a:off x="0" y="103968"/>
            <a:ext cx="12095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Trains industry has shown significant growth from 2000 to 2019!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FDBD21-75A3-1840-AE13-9CA5D3423A6B}"/>
              </a:ext>
            </a:extLst>
          </p:cNvPr>
          <p:cNvSpPr/>
          <p:nvPr/>
        </p:nvSpPr>
        <p:spPr>
          <a:xfrm>
            <a:off x="3827769" y="840972"/>
            <a:ext cx="2676627" cy="58521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5876774-9318-F24A-872C-4410301336AB}"/>
              </a:ext>
            </a:extLst>
          </p:cNvPr>
          <p:cNvSpPr txBox="1"/>
          <p:nvPr/>
        </p:nvSpPr>
        <p:spPr>
          <a:xfrm>
            <a:off x="244157" y="82925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= p &lt; 0.005</a:t>
            </a:r>
          </a:p>
        </p:txBody>
      </p:sp>
    </p:spTree>
    <p:extLst>
      <p:ext uri="{BB962C8B-B14F-4D97-AF65-F5344CB8AC3E}">
        <p14:creationId xmlns:p14="http://schemas.microsoft.com/office/powerpoint/2010/main" val="1206194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F56BA9-F4B7-5348-A9F1-33881416A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272" y="4288400"/>
            <a:ext cx="2032000" cy="20344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A795F7-04DE-E84B-846A-AC8B6D9920CF}"/>
              </a:ext>
            </a:extLst>
          </p:cNvPr>
          <p:cNvSpPr/>
          <p:nvPr/>
        </p:nvSpPr>
        <p:spPr>
          <a:xfrm>
            <a:off x="9903506" y="4410161"/>
            <a:ext cx="243558" cy="2077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B02CEC-D5B1-1648-8B29-E6C6ACBA9D47}"/>
              </a:ext>
            </a:extLst>
          </p:cNvPr>
          <p:cNvSpPr/>
          <p:nvPr/>
        </p:nvSpPr>
        <p:spPr>
          <a:xfrm>
            <a:off x="9903506" y="4690992"/>
            <a:ext cx="243558" cy="20777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CA9CEF-9E61-B541-9D1D-5A533E55EA92}"/>
              </a:ext>
            </a:extLst>
          </p:cNvPr>
          <p:cNvSpPr txBox="1"/>
          <p:nvPr/>
        </p:nvSpPr>
        <p:spPr>
          <a:xfrm>
            <a:off x="10117043" y="434119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BB336-6EAB-F64D-8F9F-CD8A8A4BB18E}"/>
              </a:ext>
            </a:extLst>
          </p:cNvPr>
          <p:cNvSpPr txBox="1"/>
          <p:nvPr/>
        </p:nvSpPr>
        <p:spPr>
          <a:xfrm>
            <a:off x="10112613" y="461303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4C31D8-BB3A-CC4D-95ED-3CB2E2C29730}"/>
              </a:ext>
            </a:extLst>
          </p:cNvPr>
          <p:cNvSpPr/>
          <p:nvPr/>
        </p:nvSpPr>
        <p:spPr>
          <a:xfrm>
            <a:off x="9981240" y="1529634"/>
            <a:ext cx="243558" cy="2077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1615BA-88B5-D34C-8B74-B3431328B645}"/>
              </a:ext>
            </a:extLst>
          </p:cNvPr>
          <p:cNvSpPr/>
          <p:nvPr/>
        </p:nvSpPr>
        <p:spPr>
          <a:xfrm>
            <a:off x="9981240" y="1810465"/>
            <a:ext cx="243558" cy="20777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BC8197-A268-0E40-8012-DF56F042A4C7}"/>
              </a:ext>
            </a:extLst>
          </p:cNvPr>
          <p:cNvSpPr txBox="1"/>
          <p:nvPr/>
        </p:nvSpPr>
        <p:spPr>
          <a:xfrm>
            <a:off x="10194777" y="146066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232871-BF49-9E47-822C-1ECBE9CC8170}"/>
              </a:ext>
            </a:extLst>
          </p:cNvPr>
          <p:cNvSpPr txBox="1"/>
          <p:nvPr/>
        </p:nvSpPr>
        <p:spPr>
          <a:xfrm>
            <a:off x="10190347" y="17325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5192CB-E6FD-9D48-94E5-4BA23F61C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94" b="13065"/>
          <a:stretch/>
        </p:blipFill>
        <p:spPr>
          <a:xfrm>
            <a:off x="1265635" y="1297002"/>
            <a:ext cx="7924800" cy="21319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3B5D0D-F107-AD40-B785-EC5101AC43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90" b="13888"/>
          <a:stretch/>
        </p:blipFill>
        <p:spPr>
          <a:xfrm>
            <a:off x="1087835" y="4131195"/>
            <a:ext cx="8102600" cy="21319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2B4245-12E4-F04C-BD1C-6F72DA8F3533}"/>
              </a:ext>
            </a:extLst>
          </p:cNvPr>
          <p:cNvSpPr txBox="1"/>
          <p:nvPr/>
        </p:nvSpPr>
        <p:spPr>
          <a:xfrm>
            <a:off x="2402221" y="905619"/>
            <a:ext cx="72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C45B9D-E0F0-2244-827D-0E1439C920F8}"/>
              </a:ext>
            </a:extLst>
          </p:cNvPr>
          <p:cNvSpPr txBox="1"/>
          <p:nvPr/>
        </p:nvSpPr>
        <p:spPr>
          <a:xfrm>
            <a:off x="5005717" y="889973"/>
            <a:ext cx="733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CCA491-8D58-AD48-ADD3-B781D408D424}"/>
              </a:ext>
            </a:extLst>
          </p:cNvPr>
          <p:cNvSpPr txBox="1"/>
          <p:nvPr/>
        </p:nvSpPr>
        <p:spPr>
          <a:xfrm>
            <a:off x="7806363" y="967191"/>
            <a:ext cx="5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DABF65-D70A-2243-8EB0-BF95233ECBAA}"/>
              </a:ext>
            </a:extLst>
          </p:cNvPr>
          <p:cNvGrpSpPr/>
          <p:nvPr/>
        </p:nvGrpSpPr>
        <p:grpSpPr>
          <a:xfrm>
            <a:off x="1729885" y="6361760"/>
            <a:ext cx="1762058" cy="369332"/>
            <a:chOff x="2818529" y="5502216"/>
            <a:chExt cx="1762058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AD2BA9-626E-C84B-B08D-D2D62BA0B93E}"/>
                </a:ext>
              </a:extLst>
            </p:cNvPr>
            <p:cNvSpPr txBox="1"/>
            <p:nvPr/>
          </p:nvSpPr>
          <p:spPr>
            <a:xfrm>
              <a:off x="2818529" y="5502216"/>
              <a:ext cx="72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2000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F049CC-61E5-5743-AE1F-D2B0CC770FE7}"/>
                </a:ext>
              </a:extLst>
            </p:cNvPr>
            <p:cNvSpPr txBox="1"/>
            <p:nvPr/>
          </p:nvSpPr>
          <p:spPr>
            <a:xfrm>
              <a:off x="3854106" y="5502216"/>
              <a:ext cx="72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2019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900BA1-3A55-5C48-9FC5-0FE27D31819B}"/>
              </a:ext>
            </a:extLst>
          </p:cNvPr>
          <p:cNvGrpSpPr/>
          <p:nvPr/>
        </p:nvGrpSpPr>
        <p:grpSpPr>
          <a:xfrm>
            <a:off x="4401358" y="6361760"/>
            <a:ext cx="1762058" cy="369332"/>
            <a:chOff x="2818529" y="5502216"/>
            <a:chExt cx="1762058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0DDE7D-9661-6F47-A5ED-2FA4EACB2F35}"/>
                </a:ext>
              </a:extLst>
            </p:cNvPr>
            <p:cNvSpPr txBox="1"/>
            <p:nvPr/>
          </p:nvSpPr>
          <p:spPr>
            <a:xfrm>
              <a:off x="2818529" y="5502216"/>
              <a:ext cx="72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2000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0EBDFC-D218-4447-B72C-4B4E5BD89704}"/>
                </a:ext>
              </a:extLst>
            </p:cNvPr>
            <p:cNvSpPr txBox="1"/>
            <p:nvPr/>
          </p:nvSpPr>
          <p:spPr>
            <a:xfrm>
              <a:off x="3854106" y="5502216"/>
              <a:ext cx="72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2019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7487CF-BBD3-1A4C-A255-4AA3AEDBC4AF}"/>
              </a:ext>
            </a:extLst>
          </p:cNvPr>
          <p:cNvGrpSpPr/>
          <p:nvPr/>
        </p:nvGrpSpPr>
        <p:grpSpPr>
          <a:xfrm>
            <a:off x="7157155" y="6361760"/>
            <a:ext cx="1762058" cy="369332"/>
            <a:chOff x="2818529" y="5502216"/>
            <a:chExt cx="1762058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549936-14CC-5F45-82BF-E91AA875E80C}"/>
                </a:ext>
              </a:extLst>
            </p:cNvPr>
            <p:cNvSpPr txBox="1"/>
            <p:nvPr/>
          </p:nvSpPr>
          <p:spPr>
            <a:xfrm>
              <a:off x="2818529" y="5502216"/>
              <a:ext cx="72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2000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59A50C-900C-614C-9ABA-0989827BE26A}"/>
                </a:ext>
              </a:extLst>
            </p:cNvPr>
            <p:cNvSpPr txBox="1"/>
            <p:nvPr/>
          </p:nvSpPr>
          <p:spPr>
            <a:xfrm>
              <a:off x="3854106" y="5502216"/>
              <a:ext cx="72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2019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D9D0AAA-8FC9-D648-8E84-9BB30B6A5ABD}"/>
              </a:ext>
            </a:extLst>
          </p:cNvPr>
          <p:cNvGrpSpPr/>
          <p:nvPr/>
        </p:nvGrpSpPr>
        <p:grpSpPr>
          <a:xfrm>
            <a:off x="1756615" y="3397707"/>
            <a:ext cx="1762058" cy="369332"/>
            <a:chOff x="2818529" y="5502216"/>
            <a:chExt cx="1762058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8F23F09-1F6E-5449-B27A-4D542BD39A9A}"/>
                </a:ext>
              </a:extLst>
            </p:cNvPr>
            <p:cNvSpPr txBox="1"/>
            <p:nvPr/>
          </p:nvSpPr>
          <p:spPr>
            <a:xfrm>
              <a:off x="2818529" y="5502216"/>
              <a:ext cx="72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2000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BE1EA46-D9CA-8A4E-A8F1-81C5F593DB5D}"/>
                </a:ext>
              </a:extLst>
            </p:cNvPr>
            <p:cNvSpPr txBox="1"/>
            <p:nvPr/>
          </p:nvSpPr>
          <p:spPr>
            <a:xfrm>
              <a:off x="3854106" y="5502216"/>
              <a:ext cx="72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2019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F150BA-5CDE-2944-BD11-287C58681DB5}"/>
              </a:ext>
            </a:extLst>
          </p:cNvPr>
          <p:cNvGrpSpPr/>
          <p:nvPr/>
        </p:nvGrpSpPr>
        <p:grpSpPr>
          <a:xfrm>
            <a:off x="4428088" y="3397707"/>
            <a:ext cx="1762058" cy="369332"/>
            <a:chOff x="2818529" y="5502216"/>
            <a:chExt cx="1762058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280CC2C-BDDA-104E-AF5D-97B15CA8A903}"/>
                </a:ext>
              </a:extLst>
            </p:cNvPr>
            <p:cNvSpPr txBox="1"/>
            <p:nvPr/>
          </p:nvSpPr>
          <p:spPr>
            <a:xfrm>
              <a:off x="2818529" y="5502216"/>
              <a:ext cx="72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2000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671236B-AE5D-5148-94F6-CC117FACC25A}"/>
                </a:ext>
              </a:extLst>
            </p:cNvPr>
            <p:cNvSpPr txBox="1"/>
            <p:nvPr/>
          </p:nvSpPr>
          <p:spPr>
            <a:xfrm>
              <a:off x="3854106" y="5502216"/>
              <a:ext cx="72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2019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C27A8D2-3DA7-264F-AFED-B7C91F3E717C}"/>
              </a:ext>
            </a:extLst>
          </p:cNvPr>
          <p:cNvGrpSpPr/>
          <p:nvPr/>
        </p:nvGrpSpPr>
        <p:grpSpPr>
          <a:xfrm>
            <a:off x="7183885" y="3397707"/>
            <a:ext cx="1762058" cy="369332"/>
            <a:chOff x="2818529" y="5502216"/>
            <a:chExt cx="1762058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E93F952-0739-7442-8EF5-9604892CC971}"/>
                </a:ext>
              </a:extLst>
            </p:cNvPr>
            <p:cNvSpPr txBox="1"/>
            <p:nvPr/>
          </p:nvSpPr>
          <p:spPr>
            <a:xfrm>
              <a:off x="2818529" y="5502216"/>
              <a:ext cx="72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2000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149F9FD-DEC6-FE4A-9FB2-0A7595D485BE}"/>
                </a:ext>
              </a:extLst>
            </p:cNvPr>
            <p:cNvSpPr txBox="1"/>
            <p:nvPr/>
          </p:nvSpPr>
          <p:spPr>
            <a:xfrm>
              <a:off x="3854106" y="5502216"/>
              <a:ext cx="72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4570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AE423D-707F-F34C-B54B-A24172450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6" b="4384"/>
          <a:stretch/>
        </p:blipFill>
        <p:spPr>
          <a:xfrm>
            <a:off x="518984" y="1903972"/>
            <a:ext cx="8130746" cy="4578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FB8CBC-D654-FF4B-9FDB-6FDA43738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99" t="10834" r="57853" b="1"/>
          <a:stretch/>
        </p:blipFill>
        <p:spPr>
          <a:xfrm>
            <a:off x="7489445" y="3026773"/>
            <a:ext cx="1556951" cy="8031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C4FB48-9935-AE43-8045-B2DB0BAB86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35" t="38499" r="18213" b="7316"/>
          <a:stretch/>
        </p:blipFill>
        <p:spPr>
          <a:xfrm>
            <a:off x="9058755" y="3267728"/>
            <a:ext cx="1272746" cy="4880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A38E96-AF18-F346-AE67-01E3CC7D4B36}"/>
              </a:ext>
            </a:extLst>
          </p:cNvPr>
          <p:cNvSpPr txBox="1"/>
          <p:nvPr/>
        </p:nvSpPr>
        <p:spPr>
          <a:xfrm>
            <a:off x="9504098" y="2676659"/>
            <a:ext cx="853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Total people</a:t>
            </a:r>
          </a:p>
          <a:p>
            <a:pPr algn="ctr"/>
            <a:r>
              <a:rPr lang="en-US" sz="1000" b="1" dirty="0"/>
              <a:t>over 20</a:t>
            </a:r>
          </a:p>
          <a:p>
            <a:pPr algn="ctr"/>
            <a:r>
              <a:rPr lang="en-US" sz="1000" b="1" dirty="0"/>
              <a:t>years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D29936-FF32-5B44-9A9F-BD5A04ED41EE}"/>
              </a:ext>
            </a:extLst>
          </p:cNvPr>
          <p:cNvCxnSpPr>
            <a:cxnSpLocks/>
          </p:cNvCxnSpPr>
          <p:nvPr/>
        </p:nvCxnSpPr>
        <p:spPr>
          <a:xfrm>
            <a:off x="7634355" y="3230657"/>
            <a:ext cx="40985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E44C8F-60B2-5148-BF42-148CD2391A33}"/>
              </a:ext>
            </a:extLst>
          </p:cNvPr>
          <p:cNvSpPr txBox="1"/>
          <p:nvPr/>
        </p:nvSpPr>
        <p:spPr>
          <a:xfrm>
            <a:off x="8692424" y="2024669"/>
            <a:ext cx="1757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2000-2019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8F147C-85D6-A741-898E-3F86BA6338F0}"/>
              </a:ext>
            </a:extLst>
          </p:cNvPr>
          <p:cNvSpPr txBox="1"/>
          <p:nvPr/>
        </p:nvSpPr>
        <p:spPr>
          <a:xfrm>
            <a:off x="10862050" y="2522771"/>
            <a:ext cx="7713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Total </a:t>
            </a:r>
          </a:p>
          <a:p>
            <a:pPr algn="ctr"/>
            <a:r>
              <a:rPr lang="en-US" sz="1000" b="1" dirty="0"/>
              <a:t>Number</a:t>
            </a:r>
          </a:p>
          <a:p>
            <a:pPr algn="ctr"/>
            <a:r>
              <a:rPr lang="en-US" sz="1000" b="1" dirty="0"/>
              <a:t>Of crossing</a:t>
            </a:r>
          </a:p>
          <a:p>
            <a:pPr algn="ctr"/>
            <a:r>
              <a:rPr lang="en-US" sz="1000" b="1" dirty="0"/>
              <a:t>incidents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71BB2D-88EF-5847-94AA-5C4B67EC6E82}"/>
              </a:ext>
            </a:extLst>
          </p:cNvPr>
          <p:cNvSpPr txBox="1"/>
          <p:nvPr/>
        </p:nvSpPr>
        <p:spPr>
          <a:xfrm>
            <a:off x="10808923" y="3232597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227910 (77%)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A3CC77-4CBE-6B45-A005-7C7E30B0B238}"/>
              </a:ext>
            </a:extLst>
          </p:cNvPr>
          <p:cNvSpPr txBox="1"/>
          <p:nvPr/>
        </p:nvSpPr>
        <p:spPr>
          <a:xfrm>
            <a:off x="10808923" y="3481800"/>
            <a:ext cx="973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68273 (23%)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C41389-D639-DA48-BAD5-558947666F60}"/>
              </a:ext>
            </a:extLst>
          </p:cNvPr>
          <p:cNvSpPr txBox="1"/>
          <p:nvPr/>
        </p:nvSpPr>
        <p:spPr>
          <a:xfrm>
            <a:off x="10047908" y="3216716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(27%)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F0F5F1-BE4E-034C-9BA0-36F4B45A5084}"/>
              </a:ext>
            </a:extLst>
          </p:cNvPr>
          <p:cNvSpPr txBox="1"/>
          <p:nvPr/>
        </p:nvSpPr>
        <p:spPr>
          <a:xfrm>
            <a:off x="10047908" y="3478821"/>
            <a:ext cx="580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(73%)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5C5DBB-C64A-7940-B5D3-D65D955EFBD4}"/>
              </a:ext>
            </a:extLst>
          </p:cNvPr>
          <p:cNvSpPr txBox="1"/>
          <p:nvPr/>
        </p:nvSpPr>
        <p:spPr>
          <a:xfrm>
            <a:off x="7818841" y="4407810"/>
            <a:ext cx="363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*More persons entered from Mexico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E7FF56-75E5-B24A-881D-B5F2F4ED4290}"/>
              </a:ext>
            </a:extLst>
          </p:cNvPr>
          <p:cNvSpPr txBox="1"/>
          <p:nvPr/>
        </p:nvSpPr>
        <p:spPr>
          <a:xfrm>
            <a:off x="7818841" y="4701356"/>
            <a:ext cx="2673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*More traffic from Canada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4C3E2F-049C-8446-8C58-6C4D8EF8C6D5}"/>
              </a:ext>
            </a:extLst>
          </p:cNvPr>
          <p:cNvSpPr txBox="1"/>
          <p:nvPr/>
        </p:nvSpPr>
        <p:spPr>
          <a:xfrm>
            <a:off x="2265967" y="445389"/>
            <a:ext cx="8334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Lots of traffic to US from both borders!</a:t>
            </a:r>
          </a:p>
        </p:txBody>
      </p:sp>
    </p:spTree>
    <p:extLst>
      <p:ext uri="{BB962C8B-B14F-4D97-AF65-F5344CB8AC3E}">
        <p14:creationId xmlns:p14="http://schemas.microsoft.com/office/powerpoint/2010/main" val="1671541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C998F73-9A92-C544-82D1-96C57B1A9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16" r="32961" b="61302"/>
          <a:stretch/>
        </p:blipFill>
        <p:spPr>
          <a:xfrm>
            <a:off x="1066568" y="1660358"/>
            <a:ext cx="9825569" cy="8648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61E03E-0E1C-F840-821F-6A8DCE9504C1}"/>
              </a:ext>
            </a:extLst>
          </p:cNvPr>
          <p:cNvSpPr txBox="1"/>
          <p:nvPr/>
        </p:nvSpPr>
        <p:spPr>
          <a:xfrm>
            <a:off x="209686" y="312309"/>
            <a:ext cx="11422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Total entries per transport mode of over 20 years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666166-CDC8-F34F-BC3F-C4229A7408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22" r="12018"/>
          <a:stretch/>
        </p:blipFill>
        <p:spPr>
          <a:xfrm>
            <a:off x="2100014" y="4221495"/>
            <a:ext cx="2785406" cy="19086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46CEB9-8C4B-BF47-AFAD-D18BF70076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56" b="7701"/>
          <a:stretch/>
        </p:blipFill>
        <p:spPr>
          <a:xfrm>
            <a:off x="5107646" y="4221495"/>
            <a:ext cx="2645436" cy="19086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24D9A0-8A77-9E4D-B2E6-35A34ABF05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955" b="6158"/>
          <a:stretch/>
        </p:blipFill>
        <p:spPr>
          <a:xfrm>
            <a:off x="7975308" y="4221495"/>
            <a:ext cx="2645435" cy="19086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0714A54-DE6B-A74A-8279-131B188D09AC}"/>
              </a:ext>
            </a:extLst>
          </p:cNvPr>
          <p:cNvSpPr txBox="1"/>
          <p:nvPr/>
        </p:nvSpPr>
        <p:spPr>
          <a:xfrm>
            <a:off x="7753082" y="30596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&lt;&lt;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FE09C4-3CC6-0B48-B436-47021FB73904}"/>
              </a:ext>
            </a:extLst>
          </p:cNvPr>
          <p:cNvSpPr txBox="1"/>
          <p:nvPr/>
        </p:nvSpPr>
        <p:spPr>
          <a:xfrm>
            <a:off x="7753082" y="211993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&gt;&gt;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7600319-A4DA-0747-A801-033D2E172F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16" t="59281" r="32961"/>
          <a:stretch/>
        </p:blipFill>
        <p:spPr>
          <a:xfrm>
            <a:off x="1038662" y="2583769"/>
            <a:ext cx="9825569" cy="9100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4D56B23-D39C-DB4E-9B0F-83F4E6AF16BB}"/>
              </a:ext>
            </a:extLst>
          </p:cNvPr>
          <p:cNvSpPr txBox="1"/>
          <p:nvPr/>
        </p:nvSpPr>
        <p:spPr>
          <a:xfrm>
            <a:off x="7810790" y="26214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C031BA-1E47-5A45-85DC-0BCFC642C218}"/>
              </a:ext>
            </a:extLst>
          </p:cNvPr>
          <p:cNvSpPr/>
          <p:nvPr/>
        </p:nvSpPr>
        <p:spPr>
          <a:xfrm>
            <a:off x="1066568" y="3006385"/>
            <a:ext cx="9797663" cy="422616"/>
          </a:xfrm>
          <a:prstGeom prst="rect">
            <a:avLst/>
          </a:prstGeom>
          <a:solidFill>
            <a:schemeClr val="tx1">
              <a:lumMod val="50000"/>
              <a:lumOff val="50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29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66E179-18C0-484F-8E0C-142A13A0632D}"/>
              </a:ext>
            </a:extLst>
          </p:cNvPr>
          <p:cNvSpPr/>
          <p:nvPr/>
        </p:nvSpPr>
        <p:spPr>
          <a:xfrm>
            <a:off x="710175" y="6070835"/>
            <a:ext cx="69717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296EAA"/>
                </a:solidFill>
                <a:latin typeface="Helvetica Neue" panose="02000503000000020004" pitchFamily="2" charset="0"/>
                <a:hlinkClick r:id="rId2"/>
              </a:rPr>
              <a:t>https://www.kaggle.com/divyansh22/us-border-crossing-data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5B2AA-2D21-9C4D-B6CA-D39F45BE3D26}"/>
              </a:ext>
            </a:extLst>
          </p:cNvPr>
          <p:cNvSpPr/>
          <p:nvPr/>
        </p:nvSpPr>
        <p:spPr>
          <a:xfrm>
            <a:off x="8043645" y="505517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1. US-Canada or US-Mexico</a:t>
            </a:r>
          </a:p>
          <a:p>
            <a:r>
              <a:rPr lang="en-US" dirty="0"/>
              <a:t>2. Date of crossing the border</a:t>
            </a:r>
          </a:p>
          <a:p>
            <a:r>
              <a:rPr lang="en-US" dirty="0"/>
              <a:t>3. Mode of transportation</a:t>
            </a:r>
          </a:p>
          <a:p>
            <a:r>
              <a:rPr lang="en-US" dirty="0"/>
              <a:t>4. Counts of people crossing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4D96E-154E-954E-A829-052327732AD9}"/>
              </a:ext>
            </a:extLst>
          </p:cNvPr>
          <p:cNvSpPr txBox="1"/>
          <p:nvPr/>
        </p:nvSpPr>
        <p:spPr>
          <a:xfrm>
            <a:off x="710175" y="1406834"/>
            <a:ext cx="11026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Goals</a:t>
            </a:r>
            <a:r>
              <a:rPr lang="en-US" sz="2800" dirty="0"/>
              <a:t>: Identify changes in entry patterns into US in order to consider new investment strategies in specific transportation industries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086EC-44FD-1547-AE25-2C6A271E8BA8}"/>
              </a:ext>
            </a:extLst>
          </p:cNvPr>
          <p:cNvSpPr txBox="1"/>
          <p:nvPr/>
        </p:nvSpPr>
        <p:spPr>
          <a:xfrm>
            <a:off x="710174" y="2714471"/>
            <a:ext cx="108882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Hypotheses</a:t>
            </a:r>
            <a:r>
              <a:rPr lang="en-US" sz="2800" dirty="0"/>
              <a:t>: There have been changes in modes of traffic from both borders from 2000 to 2019. i.e. null hypothesis states that all patterns of </a:t>
            </a:r>
          </a:p>
          <a:p>
            <a:r>
              <a:rPr lang="en-US" sz="2800" dirty="0"/>
              <a:t>Border traffic are the same for 2000 and 2019 from Canada and Mexico</a:t>
            </a:r>
          </a:p>
          <a:p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2D902A-6000-8C42-9E81-C65D16929665}"/>
              </a:ext>
            </a:extLst>
          </p:cNvPr>
          <p:cNvSpPr txBox="1"/>
          <p:nvPr/>
        </p:nvSpPr>
        <p:spPr>
          <a:xfrm>
            <a:off x="710175" y="139990"/>
            <a:ext cx="11326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Have things changed over 20 years and how?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14710E-5270-C948-935C-4DCF0505CAD4}"/>
              </a:ext>
            </a:extLst>
          </p:cNvPr>
          <p:cNvGrpSpPr/>
          <p:nvPr/>
        </p:nvGrpSpPr>
        <p:grpSpPr>
          <a:xfrm>
            <a:off x="7820526" y="4607243"/>
            <a:ext cx="3271119" cy="1858681"/>
            <a:chOff x="589547" y="970987"/>
            <a:chExt cx="3271119" cy="18586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E2AF1-3AF5-7943-B208-1D92BD5232D3}"/>
                </a:ext>
              </a:extLst>
            </p:cNvPr>
            <p:cNvSpPr txBox="1"/>
            <p:nvPr/>
          </p:nvSpPr>
          <p:spPr>
            <a:xfrm>
              <a:off x="812666" y="1003151"/>
              <a:ext cx="2584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Dataset and information: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BF95E5-0DE3-2543-9BCA-2C7E1F6FB9BE}"/>
                </a:ext>
              </a:extLst>
            </p:cNvPr>
            <p:cNvSpPr/>
            <p:nvPr/>
          </p:nvSpPr>
          <p:spPr>
            <a:xfrm>
              <a:off x="589547" y="970987"/>
              <a:ext cx="3271119" cy="1858681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78D6B57-74DD-114C-BF9A-27B5B0C78456}"/>
              </a:ext>
            </a:extLst>
          </p:cNvPr>
          <p:cNvSpPr txBox="1"/>
          <p:nvPr/>
        </p:nvSpPr>
        <p:spPr>
          <a:xfrm>
            <a:off x="710174" y="4286144"/>
            <a:ext cx="61478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Method</a:t>
            </a:r>
            <a:r>
              <a:rPr lang="en-US" sz="2800" dirty="0"/>
              <a:t>: Use a dataset from the US Bureau of Transportation to  evaluate</a:t>
            </a:r>
          </a:p>
          <a:p>
            <a:r>
              <a:rPr lang="en-US" sz="2800" dirty="0"/>
              <a:t>trends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18195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417F990-F8AE-1448-B02A-369506AE34B6}"/>
              </a:ext>
            </a:extLst>
          </p:cNvPr>
          <p:cNvSpPr txBox="1"/>
          <p:nvPr/>
        </p:nvSpPr>
        <p:spPr>
          <a:xfrm>
            <a:off x="193038" y="2138550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Canada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42D302-6D8F-C34B-B293-D702CBD771D9}"/>
              </a:ext>
            </a:extLst>
          </p:cNvPr>
          <p:cNvSpPr txBox="1"/>
          <p:nvPr/>
        </p:nvSpPr>
        <p:spPr>
          <a:xfrm>
            <a:off x="96590" y="5284383"/>
            <a:ext cx="87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Mexico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19DD70F-BA7E-B043-88CF-5F3CCB716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97"/>
          <a:stretch/>
        </p:blipFill>
        <p:spPr>
          <a:xfrm>
            <a:off x="1058871" y="889000"/>
            <a:ext cx="2779415" cy="59690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FEDA90D-3F29-8441-95C0-F53ABD9E77EB}"/>
              </a:ext>
            </a:extLst>
          </p:cNvPr>
          <p:cNvSpPr txBox="1"/>
          <p:nvPr/>
        </p:nvSpPr>
        <p:spPr>
          <a:xfrm>
            <a:off x="96590" y="202651"/>
            <a:ext cx="11854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Overview of border crossing modes from Canada and Mexico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49CF27A-1034-D946-826B-E865D9D5B4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1" r="4744" b="21793"/>
          <a:stretch/>
        </p:blipFill>
        <p:spPr>
          <a:xfrm>
            <a:off x="3708452" y="4565547"/>
            <a:ext cx="8323779" cy="143767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9FA1B5E-9E98-9646-BECF-1152DA6B84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5" r="4937" b="22006"/>
          <a:stretch/>
        </p:blipFill>
        <p:spPr>
          <a:xfrm>
            <a:off x="3817860" y="1569399"/>
            <a:ext cx="8104961" cy="1405087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0966B2CA-9A90-DE4F-A0CE-F703100725BE}"/>
              </a:ext>
            </a:extLst>
          </p:cNvPr>
          <p:cNvGrpSpPr/>
          <p:nvPr/>
        </p:nvGrpSpPr>
        <p:grpSpPr>
          <a:xfrm>
            <a:off x="4170257" y="5736637"/>
            <a:ext cx="8631713" cy="596475"/>
            <a:chOff x="1263688" y="5756856"/>
            <a:chExt cx="8631713" cy="596475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0A02623-08FA-6E46-AE95-2434A7F80C7D}"/>
                </a:ext>
              </a:extLst>
            </p:cNvPr>
            <p:cNvSpPr txBox="1"/>
            <p:nvPr/>
          </p:nvSpPr>
          <p:spPr>
            <a:xfrm>
              <a:off x="1263688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53C8009-ABC4-7143-A319-A794C7BF1FFF}"/>
                </a:ext>
              </a:extLst>
            </p:cNvPr>
            <p:cNvSpPr txBox="1"/>
            <p:nvPr/>
          </p:nvSpPr>
          <p:spPr>
            <a:xfrm>
              <a:off x="1687128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B74C667-49C7-EC4A-8C72-D6A24497BB03}"/>
                </a:ext>
              </a:extLst>
            </p:cNvPr>
            <p:cNvSpPr txBox="1"/>
            <p:nvPr/>
          </p:nvSpPr>
          <p:spPr>
            <a:xfrm>
              <a:off x="2101508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AD52054-40F1-F040-94D9-0199E25E252A}"/>
                </a:ext>
              </a:extLst>
            </p:cNvPr>
            <p:cNvSpPr txBox="1"/>
            <p:nvPr/>
          </p:nvSpPr>
          <p:spPr>
            <a:xfrm>
              <a:off x="2493007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‘03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D7CE820-A20F-A149-A978-DF4DEC8E21B6}"/>
                </a:ext>
              </a:extLst>
            </p:cNvPr>
            <p:cNvSpPr txBox="1"/>
            <p:nvPr/>
          </p:nvSpPr>
          <p:spPr>
            <a:xfrm>
              <a:off x="2907387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45144B3-2311-5F45-812B-0ECACACADC4C}"/>
                </a:ext>
              </a:extLst>
            </p:cNvPr>
            <p:cNvSpPr txBox="1"/>
            <p:nvPr/>
          </p:nvSpPr>
          <p:spPr>
            <a:xfrm>
              <a:off x="3354091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‘05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DE9AABE-0049-F844-9EC2-2AE0720FB811}"/>
                </a:ext>
              </a:extLst>
            </p:cNvPr>
            <p:cNvSpPr txBox="1"/>
            <p:nvPr/>
          </p:nvSpPr>
          <p:spPr>
            <a:xfrm>
              <a:off x="3793539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C0258D9-1E44-2444-BA60-4685A2CC72D2}"/>
                </a:ext>
              </a:extLst>
            </p:cNvPr>
            <p:cNvSpPr txBox="1"/>
            <p:nvPr/>
          </p:nvSpPr>
          <p:spPr>
            <a:xfrm>
              <a:off x="4169560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931395C-BA66-9A4D-B5FE-CE1006FB9211}"/>
                </a:ext>
              </a:extLst>
            </p:cNvPr>
            <p:cNvSpPr txBox="1"/>
            <p:nvPr/>
          </p:nvSpPr>
          <p:spPr>
            <a:xfrm>
              <a:off x="4579350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‘08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7A6C77A-03D9-0042-93C0-29E4E4B690B4}"/>
                </a:ext>
              </a:extLst>
            </p:cNvPr>
            <p:cNvSpPr txBox="1"/>
            <p:nvPr/>
          </p:nvSpPr>
          <p:spPr>
            <a:xfrm>
              <a:off x="4984027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‘09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E89C944-711A-BB4A-AAEA-E97FDF2D7E46}"/>
                </a:ext>
              </a:extLst>
            </p:cNvPr>
            <p:cNvSpPr txBox="1"/>
            <p:nvPr/>
          </p:nvSpPr>
          <p:spPr>
            <a:xfrm>
              <a:off x="5333073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‘10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88C6F14-808E-8E48-8609-A38AC5C56BF7}"/>
                </a:ext>
              </a:extLst>
            </p:cNvPr>
            <p:cNvSpPr txBox="1"/>
            <p:nvPr/>
          </p:nvSpPr>
          <p:spPr>
            <a:xfrm>
              <a:off x="5763693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‘12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72648F8-1056-6645-830C-A0AF8B147316}"/>
                </a:ext>
              </a:extLst>
            </p:cNvPr>
            <p:cNvSpPr txBox="1"/>
            <p:nvPr/>
          </p:nvSpPr>
          <p:spPr>
            <a:xfrm>
              <a:off x="6174660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‘13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F587A0A-C230-E847-B54E-D87E8D3B5BF5}"/>
                </a:ext>
              </a:extLst>
            </p:cNvPr>
            <p:cNvSpPr txBox="1"/>
            <p:nvPr/>
          </p:nvSpPr>
          <p:spPr>
            <a:xfrm>
              <a:off x="6578160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‘14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EFD0F1B-327F-6148-8D85-746435FC8215}"/>
                </a:ext>
              </a:extLst>
            </p:cNvPr>
            <p:cNvSpPr txBox="1"/>
            <p:nvPr/>
          </p:nvSpPr>
          <p:spPr>
            <a:xfrm>
              <a:off x="6981660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‘15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302EB2B-8C40-344B-9CB4-75FD91DD7806}"/>
                </a:ext>
              </a:extLst>
            </p:cNvPr>
            <p:cNvSpPr txBox="1"/>
            <p:nvPr/>
          </p:nvSpPr>
          <p:spPr>
            <a:xfrm>
              <a:off x="7426012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‘16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1DFA8BB-3E05-5E47-B7C2-DCCF274E9E50}"/>
                </a:ext>
              </a:extLst>
            </p:cNvPr>
            <p:cNvSpPr txBox="1"/>
            <p:nvPr/>
          </p:nvSpPr>
          <p:spPr>
            <a:xfrm>
              <a:off x="7791010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‘17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05FD9D0-E20E-1E40-A72F-6C5BC551B98E}"/>
                </a:ext>
              </a:extLst>
            </p:cNvPr>
            <p:cNvSpPr txBox="1"/>
            <p:nvPr/>
          </p:nvSpPr>
          <p:spPr>
            <a:xfrm>
              <a:off x="8235362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‘18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9F3445A-47D8-2C4F-AFA7-6D0DF08E7AC8}"/>
                </a:ext>
              </a:extLst>
            </p:cNvPr>
            <p:cNvSpPr txBox="1"/>
            <p:nvPr/>
          </p:nvSpPr>
          <p:spPr>
            <a:xfrm>
              <a:off x="8607853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‘19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310B179-0144-9F4B-8510-905870287C11}"/>
                </a:ext>
              </a:extLst>
            </p:cNvPr>
            <p:cNvSpPr txBox="1"/>
            <p:nvPr/>
          </p:nvSpPr>
          <p:spPr>
            <a:xfrm>
              <a:off x="9710670" y="575685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FD2CE97-DB6E-6D4A-9476-6AF593526A88}"/>
              </a:ext>
            </a:extLst>
          </p:cNvPr>
          <p:cNvGrpSpPr/>
          <p:nvPr/>
        </p:nvGrpSpPr>
        <p:grpSpPr>
          <a:xfrm>
            <a:off x="4167502" y="2735295"/>
            <a:ext cx="8631713" cy="596475"/>
            <a:chOff x="1263688" y="5756856"/>
            <a:chExt cx="8631713" cy="596475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BC0949D-0A42-2740-82BC-184C85B76B9C}"/>
                </a:ext>
              </a:extLst>
            </p:cNvPr>
            <p:cNvSpPr txBox="1"/>
            <p:nvPr/>
          </p:nvSpPr>
          <p:spPr>
            <a:xfrm>
              <a:off x="1263688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‘00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D138AE8-B5CB-704F-8E24-A3CCD0B35E19}"/>
                </a:ext>
              </a:extLst>
            </p:cNvPr>
            <p:cNvSpPr txBox="1"/>
            <p:nvPr/>
          </p:nvSpPr>
          <p:spPr>
            <a:xfrm>
              <a:off x="1687128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‘01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9C170A3-25DC-9543-9FE6-1857653C2EB2}"/>
                </a:ext>
              </a:extLst>
            </p:cNvPr>
            <p:cNvSpPr txBox="1"/>
            <p:nvPr/>
          </p:nvSpPr>
          <p:spPr>
            <a:xfrm>
              <a:off x="2101508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‘02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023B774-F962-D94F-97B3-A321344BC369}"/>
                </a:ext>
              </a:extLst>
            </p:cNvPr>
            <p:cNvSpPr txBox="1"/>
            <p:nvPr/>
          </p:nvSpPr>
          <p:spPr>
            <a:xfrm>
              <a:off x="2493007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‘03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C6C5C72-32F8-0F4A-B905-007EFB811619}"/>
                </a:ext>
              </a:extLst>
            </p:cNvPr>
            <p:cNvSpPr txBox="1"/>
            <p:nvPr/>
          </p:nvSpPr>
          <p:spPr>
            <a:xfrm>
              <a:off x="2907387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‘04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6939A24-359E-904B-938C-282B550B94C7}"/>
                </a:ext>
              </a:extLst>
            </p:cNvPr>
            <p:cNvSpPr txBox="1"/>
            <p:nvPr/>
          </p:nvSpPr>
          <p:spPr>
            <a:xfrm>
              <a:off x="3354091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85E3BE2-B1F5-274E-BC24-17F620FE35E6}"/>
                </a:ext>
              </a:extLst>
            </p:cNvPr>
            <p:cNvSpPr txBox="1"/>
            <p:nvPr/>
          </p:nvSpPr>
          <p:spPr>
            <a:xfrm>
              <a:off x="3793539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‘06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47D147A-886A-774C-9661-3A2D4A4F5191}"/>
                </a:ext>
              </a:extLst>
            </p:cNvPr>
            <p:cNvSpPr txBox="1"/>
            <p:nvPr/>
          </p:nvSpPr>
          <p:spPr>
            <a:xfrm>
              <a:off x="4169560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‘07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D711F5B-631A-734F-81BE-300D22D90838}"/>
                </a:ext>
              </a:extLst>
            </p:cNvPr>
            <p:cNvSpPr txBox="1"/>
            <p:nvPr/>
          </p:nvSpPr>
          <p:spPr>
            <a:xfrm>
              <a:off x="4579350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‘08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4D490AF-7E07-0940-A76A-05204388AEFE}"/>
                </a:ext>
              </a:extLst>
            </p:cNvPr>
            <p:cNvSpPr txBox="1"/>
            <p:nvPr/>
          </p:nvSpPr>
          <p:spPr>
            <a:xfrm>
              <a:off x="4984027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‘09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E351933-FBAC-D947-B0BE-63350A4050CA}"/>
                </a:ext>
              </a:extLst>
            </p:cNvPr>
            <p:cNvSpPr txBox="1"/>
            <p:nvPr/>
          </p:nvSpPr>
          <p:spPr>
            <a:xfrm>
              <a:off x="5333073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‘10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7401274-822F-9B44-A581-CC3C30BBE64A}"/>
                </a:ext>
              </a:extLst>
            </p:cNvPr>
            <p:cNvSpPr txBox="1"/>
            <p:nvPr/>
          </p:nvSpPr>
          <p:spPr>
            <a:xfrm>
              <a:off x="5763693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‘12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9B4CDC4-D8AB-1944-885F-0E85249522AB}"/>
                </a:ext>
              </a:extLst>
            </p:cNvPr>
            <p:cNvSpPr txBox="1"/>
            <p:nvPr/>
          </p:nvSpPr>
          <p:spPr>
            <a:xfrm>
              <a:off x="6174660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‘13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47FC135-5D4C-544D-BE51-676C85A3A40E}"/>
                </a:ext>
              </a:extLst>
            </p:cNvPr>
            <p:cNvSpPr txBox="1"/>
            <p:nvPr/>
          </p:nvSpPr>
          <p:spPr>
            <a:xfrm>
              <a:off x="6578160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‘14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EA7F972-91E2-9F42-8433-368BBC01E87E}"/>
                </a:ext>
              </a:extLst>
            </p:cNvPr>
            <p:cNvSpPr txBox="1"/>
            <p:nvPr/>
          </p:nvSpPr>
          <p:spPr>
            <a:xfrm>
              <a:off x="6981660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‘15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077E377-18EB-814A-B1D3-37632E3412FF}"/>
                </a:ext>
              </a:extLst>
            </p:cNvPr>
            <p:cNvSpPr txBox="1"/>
            <p:nvPr/>
          </p:nvSpPr>
          <p:spPr>
            <a:xfrm>
              <a:off x="7426012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‘16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D98E357-31FE-3243-8E77-DA74EB3EAFF8}"/>
                </a:ext>
              </a:extLst>
            </p:cNvPr>
            <p:cNvSpPr txBox="1"/>
            <p:nvPr/>
          </p:nvSpPr>
          <p:spPr>
            <a:xfrm>
              <a:off x="7791010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‘17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4845D0F-494E-B542-B7E9-FE140EB91F19}"/>
                </a:ext>
              </a:extLst>
            </p:cNvPr>
            <p:cNvSpPr txBox="1"/>
            <p:nvPr/>
          </p:nvSpPr>
          <p:spPr>
            <a:xfrm>
              <a:off x="8235362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‘18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1FBED9F-F005-8349-82F4-F4F569EB37C5}"/>
                </a:ext>
              </a:extLst>
            </p:cNvPr>
            <p:cNvSpPr txBox="1"/>
            <p:nvPr/>
          </p:nvSpPr>
          <p:spPr>
            <a:xfrm>
              <a:off x="8607853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‘19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5A002A7-E764-5D46-90C4-B61E73F0C9C8}"/>
                </a:ext>
              </a:extLst>
            </p:cNvPr>
            <p:cNvSpPr txBox="1"/>
            <p:nvPr/>
          </p:nvSpPr>
          <p:spPr>
            <a:xfrm>
              <a:off x="9710670" y="575685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5FD68CD1-BF95-334A-A87E-6B5E48E77681}"/>
              </a:ext>
            </a:extLst>
          </p:cNvPr>
          <p:cNvSpPr txBox="1"/>
          <p:nvPr/>
        </p:nvSpPr>
        <p:spPr>
          <a:xfrm>
            <a:off x="7922065" y="161971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Canada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70C17ED-CDCD-714A-8F4A-C98595AF7B44}"/>
              </a:ext>
            </a:extLst>
          </p:cNvPr>
          <p:cNvSpPr txBox="1"/>
          <p:nvPr/>
        </p:nvSpPr>
        <p:spPr>
          <a:xfrm>
            <a:off x="7992326" y="4740477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Mexico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5436954-1673-774C-8D7A-0531F0C11BAA}"/>
              </a:ext>
            </a:extLst>
          </p:cNvPr>
          <p:cNvCxnSpPr>
            <a:cxnSpLocks/>
          </p:cNvCxnSpPr>
          <p:nvPr/>
        </p:nvCxnSpPr>
        <p:spPr>
          <a:xfrm>
            <a:off x="2253409" y="2308823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9E1535C-06E5-0648-B5D4-DD26EAE1B921}"/>
              </a:ext>
            </a:extLst>
          </p:cNvPr>
          <p:cNvCxnSpPr>
            <a:cxnSpLocks/>
          </p:cNvCxnSpPr>
          <p:nvPr/>
        </p:nvCxnSpPr>
        <p:spPr>
          <a:xfrm>
            <a:off x="2253409" y="5184007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1BDE3FD-87C5-D446-B7D4-3EE83943F395}"/>
              </a:ext>
            </a:extLst>
          </p:cNvPr>
          <p:cNvSpPr/>
          <p:nvPr/>
        </p:nvSpPr>
        <p:spPr>
          <a:xfrm>
            <a:off x="2296227" y="206063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5A6B048-8177-F54A-8B43-82534395BE59}"/>
              </a:ext>
            </a:extLst>
          </p:cNvPr>
          <p:cNvSpPr/>
          <p:nvPr/>
        </p:nvSpPr>
        <p:spPr>
          <a:xfrm>
            <a:off x="2317578" y="493581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67648B4-4CE2-D545-9E2A-8B2CFBA4C2EB}"/>
              </a:ext>
            </a:extLst>
          </p:cNvPr>
          <p:cNvSpPr txBox="1"/>
          <p:nvPr/>
        </p:nvSpPr>
        <p:spPr>
          <a:xfrm>
            <a:off x="244157" y="82925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= p &lt; 0.005</a:t>
            </a:r>
          </a:p>
        </p:txBody>
      </p:sp>
    </p:spTree>
    <p:extLst>
      <p:ext uri="{BB962C8B-B14F-4D97-AF65-F5344CB8AC3E}">
        <p14:creationId xmlns:p14="http://schemas.microsoft.com/office/powerpoint/2010/main" val="1175097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417F990-F8AE-1448-B02A-369506AE34B6}"/>
              </a:ext>
            </a:extLst>
          </p:cNvPr>
          <p:cNvSpPr txBox="1"/>
          <p:nvPr/>
        </p:nvSpPr>
        <p:spPr>
          <a:xfrm>
            <a:off x="193038" y="2138550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Canada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42D302-6D8F-C34B-B293-D702CBD771D9}"/>
              </a:ext>
            </a:extLst>
          </p:cNvPr>
          <p:cNvSpPr txBox="1"/>
          <p:nvPr/>
        </p:nvSpPr>
        <p:spPr>
          <a:xfrm>
            <a:off x="96590" y="5284383"/>
            <a:ext cx="87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Mexico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747ED6-BA5B-7B4D-A877-E64535081F31}"/>
              </a:ext>
            </a:extLst>
          </p:cNvPr>
          <p:cNvSpPr txBox="1"/>
          <p:nvPr/>
        </p:nvSpPr>
        <p:spPr>
          <a:xfrm>
            <a:off x="2803695" y="130462"/>
            <a:ext cx="5339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Car entries have decreased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19DD70F-BA7E-B043-88CF-5F3CCB716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97"/>
          <a:stretch/>
        </p:blipFill>
        <p:spPr>
          <a:xfrm>
            <a:off x="1586477" y="889000"/>
            <a:ext cx="2779415" cy="5969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D3B656F-1DFD-D645-B99A-39C157CDC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97"/>
          <a:stretch/>
        </p:blipFill>
        <p:spPr>
          <a:xfrm>
            <a:off x="4706292" y="889000"/>
            <a:ext cx="2779415" cy="5969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6CE8CE-AB07-E344-8E37-7C81A38FBCDF}"/>
              </a:ext>
            </a:extLst>
          </p:cNvPr>
          <p:cNvCxnSpPr>
            <a:cxnSpLocks/>
          </p:cNvCxnSpPr>
          <p:nvPr/>
        </p:nvCxnSpPr>
        <p:spPr>
          <a:xfrm>
            <a:off x="6031829" y="1930837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C2F61B-B760-B345-A14C-B6BB3283F8BD}"/>
              </a:ext>
            </a:extLst>
          </p:cNvPr>
          <p:cNvCxnSpPr>
            <a:cxnSpLocks/>
          </p:cNvCxnSpPr>
          <p:nvPr/>
        </p:nvCxnSpPr>
        <p:spPr>
          <a:xfrm>
            <a:off x="6031829" y="4806021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6DDA3DD-BA2B-D047-86E4-3F900E44B3BE}"/>
              </a:ext>
            </a:extLst>
          </p:cNvPr>
          <p:cNvSpPr/>
          <p:nvPr/>
        </p:nvSpPr>
        <p:spPr>
          <a:xfrm>
            <a:off x="6074647" y="168264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310C60-64B1-D44F-B6B6-F8053E2C0BE4}"/>
              </a:ext>
            </a:extLst>
          </p:cNvPr>
          <p:cNvSpPr/>
          <p:nvPr/>
        </p:nvSpPr>
        <p:spPr>
          <a:xfrm>
            <a:off x="6095998" y="455783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581429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149E98A6-7FB3-2C49-88BE-7604D5917B30}"/>
              </a:ext>
            </a:extLst>
          </p:cNvPr>
          <p:cNvGrpSpPr/>
          <p:nvPr/>
        </p:nvGrpSpPr>
        <p:grpSpPr>
          <a:xfrm>
            <a:off x="500089" y="4314423"/>
            <a:ext cx="8378316" cy="2008468"/>
            <a:chOff x="283919" y="1364513"/>
            <a:chExt cx="8378316" cy="223184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18ECAC-1D5A-BC4D-9EC5-1639BD008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26" r="9039" b="20718"/>
            <a:stretch/>
          </p:blipFill>
          <p:spPr>
            <a:xfrm>
              <a:off x="283919" y="1364513"/>
              <a:ext cx="8378316" cy="190768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DA69C1-8D45-FB46-90AF-C9E0DCB4AFEC}"/>
                </a:ext>
              </a:extLst>
            </p:cNvPr>
            <p:cNvSpPr txBox="1"/>
            <p:nvPr/>
          </p:nvSpPr>
          <p:spPr>
            <a:xfrm>
              <a:off x="829239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356D11-E5A9-C34D-A4AF-02E7FE9736D8}"/>
                </a:ext>
              </a:extLst>
            </p:cNvPr>
            <p:cNvSpPr txBox="1"/>
            <p:nvPr/>
          </p:nvSpPr>
          <p:spPr>
            <a:xfrm>
              <a:off x="1252679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275E58-836A-4042-BE3A-EE5C7AD22E82}"/>
                </a:ext>
              </a:extLst>
            </p:cNvPr>
            <p:cNvSpPr txBox="1"/>
            <p:nvPr/>
          </p:nvSpPr>
          <p:spPr>
            <a:xfrm>
              <a:off x="1667059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CDCC060-6293-E041-8645-B4C22E93E88F}"/>
                </a:ext>
              </a:extLst>
            </p:cNvPr>
            <p:cNvSpPr txBox="1"/>
            <p:nvPr/>
          </p:nvSpPr>
          <p:spPr>
            <a:xfrm>
              <a:off x="2058558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‘03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8105F31-4B77-EB48-B451-AFC901CC89A4}"/>
                </a:ext>
              </a:extLst>
            </p:cNvPr>
            <p:cNvSpPr txBox="1"/>
            <p:nvPr/>
          </p:nvSpPr>
          <p:spPr>
            <a:xfrm>
              <a:off x="2472938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9B9312-88B0-514A-BBD3-922C72374970}"/>
                </a:ext>
              </a:extLst>
            </p:cNvPr>
            <p:cNvSpPr txBox="1"/>
            <p:nvPr/>
          </p:nvSpPr>
          <p:spPr>
            <a:xfrm>
              <a:off x="2919642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42ECB94-5393-E042-9932-B0294D797FC6}"/>
                </a:ext>
              </a:extLst>
            </p:cNvPr>
            <p:cNvSpPr txBox="1"/>
            <p:nvPr/>
          </p:nvSpPr>
          <p:spPr>
            <a:xfrm>
              <a:off x="3359090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‘06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ABF80B-FCA1-3F45-960A-F3A5DCE95CC0}"/>
                </a:ext>
              </a:extLst>
            </p:cNvPr>
            <p:cNvSpPr txBox="1"/>
            <p:nvPr/>
          </p:nvSpPr>
          <p:spPr>
            <a:xfrm>
              <a:off x="3735111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‘07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6038D81-8915-5444-90FA-07BDFC307188}"/>
                </a:ext>
              </a:extLst>
            </p:cNvPr>
            <p:cNvSpPr txBox="1"/>
            <p:nvPr/>
          </p:nvSpPr>
          <p:spPr>
            <a:xfrm>
              <a:off x="4144901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‘08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1B2F90F-0381-1149-ACCB-9976C2D5F250}"/>
                </a:ext>
              </a:extLst>
            </p:cNvPr>
            <p:cNvSpPr txBox="1"/>
            <p:nvPr/>
          </p:nvSpPr>
          <p:spPr>
            <a:xfrm>
              <a:off x="4549578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‘09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3CF1040-A6D6-924B-B81B-9D076ABEEA0C}"/>
                </a:ext>
              </a:extLst>
            </p:cNvPr>
            <p:cNvSpPr txBox="1"/>
            <p:nvPr/>
          </p:nvSpPr>
          <p:spPr>
            <a:xfrm>
              <a:off x="4898624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B0B5EC1-FDC7-714A-ADE9-27A680EAAD29}"/>
                </a:ext>
              </a:extLst>
            </p:cNvPr>
            <p:cNvSpPr txBox="1"/>
            <p:nvPr/>
          </p:nvSpPr>
          <p:spPr>
            <a:xfrm>
              <a:off x="5329244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440EC9C-BC80-9842-8565-454A3691B16A}"/>
                </a:ext>
              </a:extLst>
            </p:cNvPr>
            <p:cNvSpPr txBox="1"/>
            <p:nvPr/>
          </p:nvSpPr>
          <p:spPr>
            <a:xfrm>
              <a:off x="5740211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08F74FC-4C0A-9048-ACE0-44DEE3C9AE7E}"/>
                </a:ext>
              </a:extLst>
            </p:cNvPr>
            <p:cNvSpPr txBox="1"/>
            <p:nvPr/>
          </p:nvSpPr>
          <p:spPr>
            <a:xfrm>
              <a:off x="6143711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F14A2E-7C5F-3744-8AAC-68E537012467}"/>
                </a:ext>
              </a:extLst>
            </p:cNvPr>
            <p:cNvSpPr txBox="1"/>
            <p:nvPr/>
          </p:nvSpPr>
          <p:spPr>
            <a:xfrm>
              <a:off x="6547211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‘15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025D5D6-E899-8D43-A5B8-169BFB7BA737}"/>
                </a:ext>
              </a:extLst>
            </p:cNvPr>
            <p:cNvSpPr txBox="1"/>
            <p:nvPr/>
          </p:nvSpPr>
          <p:spPr>
            <a:xfrm>
              <a:off x="6991563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‘16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D674221-EF4D-EB48-921F-F3DE5118D094}"/>
                </a:ext>
              </a:extLst>
            </p:cNvPr>
            <p:cNvSpPr txBox="1"/>
            <p:nvPr/>
          </p:nvSpPr>
          <p:spPr>
            <a:xfrm>
              <a:off x="7356561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‘17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656770-11B0-C745-8742-7706DCAEDBA5}"/>
                </a:ext>
              </a:extLst>
            </p:cNvPr>
            <p:cNvSpPr txBox="1"/>
            <p:nvPr/>
          </p:nvSpPr>
          <p:spPr>
            <a:xfrm>
              <a:off x="7800913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‘18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2FF3718-1453-EA4E-8C8B-C8F7770B6506}"/>
                </a:ext>
              </a:extLst>
            </p:cNvPr>
            <p:cNvSpPr txBox="1"/>
            <p:nvPr/>
          </p:nvSpPr>
          <p:spPr>
            <a:xfrm>
              <a:off x="8173404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‘19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6057A22-7290-0E47-8DB9-6E6EA8E94703}"/>
              </a:ext>
            </a:extLst>
          </p:cNvPr>
          <p:cNvSpPr txBox="1"/>
          <p:nvPr/>
        </p:nvSpPr>
        <p:spPr>
          <a:xfrm>
            <a:off x="4106115" y="186006"/>
            <a:ext cx="3101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……and steadily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B5597E6-D058-1449-B546-CC99CEE8D0C1}"/>
              </a:ext>
            </a:extLst>
          </p:cNvPr>
          <p:cNvGrpSpPr/>
          <p:nvPr/>
        </p:nvGrpSpPr>
        <p:grpSpPr>
          <a:xfrm>
            <a:off x="450797" y="1651033"/>
            <a:ext cx="8429913" cy="1579697"/>
            <a:chOff x="232322" y="3585799"/>
            <a:chExt cx="8429913" cy="157969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3B410C0-1FFB-1B4A-A019-A6BAFAD52031}"/>
                </a:ext>
              </a:extLst>
            </p:cNvPr>
            <p:cNvSpPr txBox="1"/>
            <p:nvPr/>
          </p:nvSpPr>
          <p:spPr>
            <a:xfrm>
              <a:off x="3430867" y="3858922"/>
              <a:ext cx="2460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 passenger crossing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7031DA5-FD91-1C41-843E-13CE13EDC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91" b="25053"/>
            <a:stretch/>
          </p:blipFill>
          <p:spPr>
            <a:xfrm>
              <a:off x="232322" y="3585799"/>
              <a:ext cx="8429913" cy="1579697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066B9B9-B61A-C248-9A35-7A1021391244}"/>
              </a:ext>
            </a:extLst>
          </p:cNvPr>
          <p:cNvGrpSpPr/>
          <p:nvPr/>
        </p:nvGrpSpPr>
        <p:grpSpPr>
          <a:xfrm>
            <a:off x="1089888" y="3030796"/>
            <a:ext cx="8631713" cy="596475"/>
            <a:chOff x="1263688" y="5756856"/>
            <a:chExt cx="8631713" cy="5964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1131BB-3C0A-B449-B109-9644E06773FD}"/>
                </a:ext>
              </a:extLst>
            </p:cNvPr>
            <p:cNvSpPr txBox="1"/>
            <p:nvPr/>
          </p:nvSpPr>
          <p:spPr>
            <a:xfrm>
              <a:off x="1263688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BB05E4-1E60-474E-8675-80FAD7386846}"/>
                </a:ext>
              </a:extLst>
            </p:cNvPr>
            <p:cNvSpPr txBox="1"/>
            <p:nvPr/>
          </p:nvSpPr>
          <p:spPr>
            <a:xfrm>
              <a:off x="1687128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4131F8-FE19-E841-AD2C-33FACA60F3D2}"/>
                </a:ext>
              </a:extLst>
            </p:cNvPr>
            <p:cNvSpPr txBox="1"/>
            <p:nvPr/>
          </p:nvSpPr>
          <p:spPr>
            <a:xfrm>
              <a:off x="2101508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EDCD46-047D-7B4D-A29E-7BE840CF0079}"/>
                </a:ext>
              </a:extLst>
            </p:cNvPr>
            <p:cNvSpPr txBox="1"/>
            <p:nvPr/>
          </p:nvSpPr>
          <p:spPr>
            <a:xfrm>
              <a:off x="2493007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DF3212-07F9-DB44-8B57-4780FB23EA3A}"/>
                </a:ext>
              </a:extLst>
            </p:cNvPr>
            <p:cNvSpPr txBox="1"/>
            <p:nvPr/>
          </p:nvSpPr>
          <p:spPr>
            <a:xfrm>
              <a:off x="2907387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8940B1-E265-C148-8C36-9356140827E9}"/>
                </a:ext>
              </a:extLst>
            </p:cNvPr>
            <p:cNvSpPr txBox="1"/>
            <p:nvPr/>
          </p:nvSpPr>
          <p:spPr>
            <a:xfrm>
              <a:off x="3354091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D7F726-E126-8949-985C-EE012B1ED9BC}"/>
                </a:ext>
              </a:extLst>
            </p:cNvPr>
            <p:cNvSpPr txBox="1"/>
            <p:nvPr/>
          </p:nvSpPr>
          <p:spPr>
            <a:xfrm>
              <a:off x="3793539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3682E1-A746-DB43-BA74-0FEDC3C4E73A}"/>
                </a:ext>
              </a:extLst>
            </p:cNvPr>
            <p:cNvSpPr txBox="1"/>
            <p:nvPr/>
          </p:nvSpPr>
          <p:spPr>
            <a:xfrm>
              <a:off x="4169560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7A5C48-BFD3-784C-865B-CFEE54E2C205}"/>
                </a:ext>
              </a:extLst>
            </p:cNvPr>
            <p:cNvSpPr txBox="1"/>
            <p:nvPr/>
          </p:nvSpPr>
          <p:spPr>
            <a:xfrm>
              <a:off x="4579350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F25AD4-F1EB-7144-9D58-DD4D21B7944A}"/>
                </a:ext>
              </a:extLst>
            </p:cNvPr>
            <p:cNvSpPr txBox="1"/>
            <p:nvPr/>
          </p:nvSpPr>
          <p:spPr>
            <a:xfrm>
              <a:off x="4984027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‘09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068374-A03D-F540-BD63-C1C92DAD6DDE}"/>
                </a:ext>
              </a:extLst>
            </p:cNvPr>
            <p:cNvSpPr txBox="1"/>
            <p:nvPr/>
          </p:nvSpPr>
          <p:spPr>
            <a:xfrm>
              <a:off x="5333073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6C2150-2F19-0C4F-933A-DB190E48B6ED}"/>
                </a:ext>
              </a:extLst>
            </p:cNvPr>
            <p:cNvSpPr txBox="1"/>
            <p:nvPr/>
          </p:nvSpPr>
          <p:spPr>
            <a:xfrm>
              <a:off x="5763693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A28D22-5B70-CF44-AFC8-7916BB740098}"/>
                </a:ext>
              </a:extLst>
            </p:cNvPr>
            <p:cNvSpPr txBox="1"/>
            <p:nvPr/>
          </p:nvSpPr>
          <p:spPr>
            <a:xfrm>
              <a:off x="6174660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984AEB-E74D-0C4C-BC69-B15AE57C66B2}"/>
                </a:ext>
              </a:extLst>
            </p:cNvPr>
            <p:cNvSpPr txBox="1"/>
            <p:nvPr/>
          </p:nvSpPr>
          <p:spPr>
            <a:xfrm>
              <a:off x="6578160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79741A5-577F-9A45-8C0E-03E2876F1D4D}"/>
                </a:ext>
              </a:extLst>
            </p:cNvPr>
            <p:cNvSpPr txBox="1"/>
            <p:nvPr/>
          </p:nvSpPr>
          <p:spPr>
            <a:xfrm>
              <a:off x="6981660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6FF480-9D78-0447-A48E-2F89110F678E}"/>
                </a:ext>
              </a:extLst>
            </p:cNvPr>
            <p:cNvSpPr txBox="1"/>
            <p:nvPr/>
          </p:nvSpPr>
          <p:spPr>
            <a:xfrm>
              <a:off x="7426012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EDBF88-49A7-FF42-9CCF-ACC781FD9D38}"/>
                </a:ext>
              </a:extLst>
            </p:cNvPr>
            <p:cNvSpPr txBox="1"/>
            <p:nvPr/>
          </p:nvSpPr>
          <p:spPr>
            <a:xfrm>
              <a:off x="7791010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‘17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47E903-5D96-B042-B34A-3318856D5FE9}"/>
                </a:ext>
              </a:extLst>
            </p:cNvPr>
            <p:cNvSpPr txBox="1"/>
            <p:nvPr/>
          </p:nvSpPr>
          <p:spPr>
            <a:xfrm>
              <a:off x="8235362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10274A-1FAA-F246-A7D5-0951BFDE928F}"/>
                </a:ext>
              </a:extLst>
            </p:cNvPr>
            <p:cNvSpPr txBox="1"/>
            <p:nvPr/>
          </p:nvSpPr>
          <p:spPr>
            <a:xfrm>
              <a:off x="8607853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‘19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9695AF9-74F8-1A40-91D0-35E2EAAF6052}"/>
                </a:ext>
              </a:extLst>
            </p:cNvPr>
            <p:cNvSpPr txBox="1"/>
            <p:nvPr/>
          </p:nvSpPr>
          <p:spPr>
            <a:xfrm>
              <a:off x="9710670" y="575685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F15AE17-C09A-6F47-B3C6-596DFBC9E9B2}"/>
              </a:ext>
            </a:extLst>
          </p:cNvPr>
          <p:cNvSpPr txBox="1"/>
          <p:nvPr/>
        </p:nvSpPr>
        <p:spPr>
          <a:xfrm>
            <a:off x="4469058" y="173251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Canada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581B38-4CE1-B749-A537-26856E2647B8}"/>
              </a:ext>
            </a:extLst>
          </p:cNvPr>
          <p:cNvSpPr txBox="1"/>
          <p:nvPr/>
        </p:nvSpPr>
        <p:spPr>
          <a:xfrm>
            <a:off x="4497874" y="4425550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Mexico</a:t>
            </a:r>
          </a:p>
        </p:txBody>
      </p:sp>
    </p:spTree>
    <p:extLst>
      <p:ext uri="{BB962C8B-B14F-4D97-AF65-F5344CB8AC3E}">
        <p14:creationId xmlns:p14="http://schemas.microsoft.com/office/powerpoint/2010/main" val="3001281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417F990-F8AE-1448-B02A-369506AE34B6}"/>
              </a:ext>
            </a:extLst>
          </p:cNvPr>
          <p:cNvSpPr txBox="1"/>
          <p:nvPr/>
        </p:nvSpPr>
        <p:spPr>
          <a:xfrm>
            <a:off x="193038" y="2138550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Canada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42D302-6D8F-C34B-B293-D702CBD771D9}"/>
              </a:ext>
            </a:extLst>
          </p:cNvPr>
          <p:cNvSpPr txBox="1"/>
          <p:nvPr/>
        </p:nvSpPr>
        <p:spPr>
          <a:xfrm>
            <a:off x="96590" y="5284383"/>
            <a:ext cx="87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Mexico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19DD70F-BA7E-B043-88CF-5F3CCB716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97"/>
          <a:stretch/>
        </p:blipFill>
        <p:spPr>
          <a:xfrm>
            <a:off x="1586477" y="889000"/>
            <a:ext cx="2779415" cy="5969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D3B656F-1DFD-D645-B99A-39C157CDC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97"/>
          <a:stretch/>
        </p:blipFill>
        <p:spPr>
          <a:xfrm>
            <a:off x="4706292" y="889000"/>
            <a:ext cx="2779415" cy="5969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1475958-03D8-7E4F-A603-2701BBC91F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06" r="33596"/>
          <a:stretch/>
        </p:blipFill>
        <p:spPr>
          <a:xfrm>
            <a:off x="7793789" y="889000"/>
            <a:ext cx="2535990" cy="596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D81273-B77B-FA48-87BC-FA295851D1E0}"/>
              </a:ext>
            </a:extLst>
          </p:cNvPr>
          <p:cNvSpPr txBox="1"/>
          <p:nvPr/>
        </p:nvSpPr>
        <p:spPr>
          <a:xfrm>
            <a:off x="459872" y="103968"/>
            <a:ext cx="112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Entries by trains have shown significant from 2000 to 2019!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43D932-C5D0-6F4D-A871-300E83EE17E6}"/>
              </a:ext>
            </a:extLst>
          </p:cNvPr>
          <p:cNvCxnSpPr>
            <a:cxnSpLocks/>
          </p:cNvCxnSpPr>
          <p:nvPr/>
        </p:nvCxnSpPr>
        <p:spPr>
          <a:xfrm>
            <a:off x="8879305" y="1836823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26288DA-AA41-7942-BAB4-9212F6A96EAE}"/>
              </a:ext>
            </a:extLst>
          </p:cNvPr>
          <p:cNvSpPr txBox="1"/>
          <p:nvPr/>
        </p:nvSpPr>
        <p:spPr>
          <a:xfrm>
            <a:off x="10702497" y="634793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= p &lt; 0.005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167FCC-4071-EA43-8741-3FF5917FB62D}"/>
              </a:ext>
            </a:extLst>
          </p:cNvPr>
          <p:cNvCxnSpPr>
            <a:cxnSpLocks/>
          </p:cNvCxnSpPr>
          <p:nvPr/>
        </p:nvCxnSpPr>
        <p:spPr>
          <a:xfrm>
            <a:off x="8815136" y="5081339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825B9AF-F53C-6C4C-9701-0673ADC8D362}"/>
              </a:ext>
            </a:extLst>
          </p:cNvPr>
          <p:cNvSpPr/>
          <p:nvPr/>
        </p:nvSpPr>
        <p:spPr>
          <a:xfrm>
            <a:off x="9072164" y="159273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4B3561-B797-FD4F-8449-E55977DC2607}"/>
              </a:ext>
            </a:extLst>
          </p:cNvPr>
          <p:cNvCxnSpPr>
            <a:cxnSpLocks/>
          </p:cNvCxnSpPr>
          <p:nvPr/>
        </p:nvCxnSpPr>
        <p:spPr>
          <a:xfrm>
            <a:off x="6031829" y="1930837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EA44142-D426-2640-8A67-52DBE027DCB1}"/>
              </a:ext>
            </a:extLst>
          </p:cNvPr>
          <p:cNvCxnSpPr>
            <a:cxnSpLocks/>
          </p:cNvCxnSpPr>
          <p:nvPr/>
        </p:nvCxnSpPr>
        <p:spPr>
          <a:xfrm>
            <a:off x="6031829" y="4806021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9E0B01D-0522-F549-82C1-8712F8609B32}"/>
              </a:ext>
            </a:extLst>
          </p:cNvPr>
          <p:cNvSpPr/>
          <p:nvPr/>
        </p:nvSpPr>
        <p:spPr>
          <a:xfrm>
            <a:off x="6074647" y="168264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78808E-4454-354F-8914-0BEE4FB04540}"/>
              </a:ext>
            </a:extLst>
          </p:cNvPr>
          <p:cNvSpPr/>
          <p:nvPr/>
        </p:nvSpPr>
        <p:spPr>
          <a:xfrm>
            <a:off x="6095998" y="455783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006866-4763-1142-814E-9F6BF823F373}"/>
              </a:ext>
            </a:extLst>
          </p:cNvPr>
          <p:cNvCxnSpPr>
            <a:cxnSpLocks/>
          </p:cNvCxnSpPr>
          <p:nvPr/>
        </p:nvCxnSpPr>
        <p:spPr>
          <a:xfrm>
            <a:off x="2811140" y="2294260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EFE0270-D219-A947-BF10-CB649CA1D10C}"/>
              </a:ext>
            </a:extLst>
          </p:cNvPr>
          <p:cNvCxnSpPr>
            <a:cxnSpLocks/>
          </p:cNvCxnSpPr>
          <p:nvPr/>
        </p:nvCxnSpPr>
        <p:spPr>
          <a:xfrm>
            <a:off x="2811140" y="5169444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68372EE-127C-0E47-BECC-77A2509A362C}"/>
              </a:ext>
            </a:extLst>
          </p:cNvPr>
          <p:cNvSpPr/>
          <p:nvPr/>
        </p:nvSpPr>
        <p:spPr>
          <a:xfrm>
            <a:off x="2853958" y="204607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676329-1319-804A-ABA8-951C2B576886}"/>
              </a:ext>
            </a:extLst>
          </p:cNvPr>
          <p:cNvSpPr/>
          <p:nvPr/>
        </p:nvSpPr>
        <p:spPr>
          <a:xfrm>
            <a:off x="2875309" y="492125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CB61DE-E6AB-ED45-8BA2-9B7C71CC03CF}"/>
              </a:ext>
            </a:extLst>
          </p:cNvPr>
          <p:cNvSpPr txBox="1"/>
          <p:nvPr/>
        </p:nvSpPr>
        <p:spPr>
          <a:xfrm>
            <a:off x="244157" y="82925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= p &lt; 0.005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3847E0-381E-FD44-AD8F-D18F3EAC3FE4}"/>
              </a:ext>
            </a:extLst>
          </p:cNvPr>
          <p:cNvSpPr/>
          <p:nvPr/>
        </p:nvSpPr>
        <p:spPr>
          <a:xfrm>
            <a:off x="8321842" y="4621355"/>
            <a:ext cx="1250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p=2.98e-20</a:t>
            </a:r>
          </a:p>
        </p:txBody>
      </p:sp>
    </p:spTree>
    <p:extLst>
      <p:ext uri="{BB962C8B-B14F-4D97-AF65-F5344CB8AC3E}">
        <p14:creationId xmlns:p14="http://schemas.microsoft.com/office/powerpoint/2010/main" val="398872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E06C80-2C00-5F40-B5E6-3DA301945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" r="8723" b="20718"/>
          <a:stretch/>
        </p:blipFill>
        <p:spPr>
          <a:xfrm>
            <a:off x="597285" y="1405165"/>
            <a:ext cx="8320214" cy="190768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B161A36-02E5-E24D-8FEC-34E858F6D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" r="4145" b="21038"/>
          <a:stretch/>
        </p:blipFill>
        <p:spPr bwMode="auto">
          <a:xfrm>
            <a:off x="597285" y="4370498"/>
            <a:ext cx="8320214" cy="175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80EECBF-3BE5-E648-BDE7-1A3CB962C317}"/>
              </a:ext>
            </a:extLst>
          </p:cNvPr>
          <p:cNvGrpSpPr/>
          <p:nvPr/>
        </p:nvGrpSpPr>
        <p:grpSpPr>
          <a:xfrm>
            <a:off x="1045409" y="6018224"/>
            <a:ext cx="7788517" cy="304669"/>
            <a:chOff x="829239" y="3257808"/>
            <a:chExt cx="7788517" cy="33855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4EB0A99-2F07-4B42-8975-00FAEEB2FD10}"/>
                </a:ext>
              </a:extLst>
            </p:cNvPr>
            <p:cNvSpPr txBox="1"/>
            <p:nvPr/>
          </p:nvSpPr>
          <p:spPr>
            <a:xfrm>
              <a:off x="829239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411EF9A-3F8B-694A-920F-EC9C2273DCA7}"/>
                </a:ext>
              </a:extLst>
            </p:cNvPr>
            <p:cNvSpPr txBox="1"/>
            <p:nvPr/>
          </p:nvSpPr>
          <p:spPr>
            <a:xfrm>
              <a:off x="1252679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39F3527-FEF7-1B44-ABA9-2D25382FECB4}"/>
                </a:ext>
              </a:extLst>
            </p:cNvPr>
            <p:cNvSpPr txBox="1"/>
            <p:nvPr/>
          </p:nvSpPr>
          <p:spPr>
            <a:xfrm>
              <a:off x="1667059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E5E9A82-C86B-0240-8C0C-C7CB12061434}"/>
                </a:ext>
              </a:extLst>
            </p:cNvPr>
            <p:cNvSpPr txBox="1"/>
            <p:nvPr/>
          </p:nvSpPr>
          <p:spPr>
            <a:xfrm>
              <a:off x="2058558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0E26C0-0DA4-3342-8D70-77A56425CF3A}"/>
                </a:ext>
              </a:extLst>
            </p:cNvPr>
            <p:cNvSpPr txBox="1"/>
            <p:nvPr/>
          </p:nvSpPr>
          <p:spPr>
            <a:xfrm>
              <a:off x="2472938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‘04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B506349-BF01-944C-AB74-D5C68CC9B926}"/>
                </a:ext>
              </a:extLst>
            </p:cNvPr>
            <p:cNvSpPr txBox="1"/>
            <p:nvPr/>
          </p:nvSpPr>
          <p:spPr>
            <a:xfrm>
              <a:off x="2919642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‘05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4ABD848-0138-564B-BAFC-BFAFA56E2CEA}"/>
                </a:ext>
              </a:extLst>
            </p:cNvPr>
            <p:cNvSpPr txBox="1"/>
            <p:nvPr/>
          </p:nvSpPr>
          <p:spPr>
            <a:xfrm>
              <a:off x="3359090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‘06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6D84126-F08C-8B44-B557-C8053DB7D035}"/>
                </a:ext>
              </a:extLst>
            </p:cNvPr>
            <p:cNvSpPr txBox="1"/>
            <p:nvPr/>
          </p:nvSpPr>
          <p:spPr>
            <a:xfrm>
              <a:off x="3735111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‘07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54C8D45-7AFE-A640-9935-C75D8EFAC513}"/>
                </a:ext>
              </a:extLst>
            </p:cNvPr>
            <p:cNvSpPr txBox="1"/>
            <p:nvPr/>
          </p:nvSpPr>
          <p:spPr>
            <a:xfrm>
              <a:off x="4144901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‘08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177B8EA-AFE0-1C47-8E02-84295100F34B}"/>
                </a:ext>
              </a:extLst>
            </p:cNvPr>
            <p:cNvSpPr txBox="1"/>
            <p:nvPr/>
          </p:nvSpPr>
          <p:spPr>
            <a:xfrm>
              <a:off x="4549578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‘09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9295B4A-3616-4446-B832-CF44D9E8B5AE}"/>
                </a:ext>
              </a:extLst>
            </p:cNvPr>
            <p:cNvSpPr txBox="1"/>
            <p:nvPr/>
          </p:nvSpPr>
          <p:spPr>
            <a:xfrm>
              <a:off x="4898624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09C1257-6963-AF41-B104-B0344D2633EB}"/>
                </a:ext>
              </a:extLst>
            </p:cNvPr>
            <p:cNvSpPr txBox="1"/>
            <p:nvPr/>
          </p:nvSpPr>
          <p:spPr>
            <a:xfrm>
              <a:off x="5329244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‘12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D8DD92E-1533-9D44-A56F-AAB2565A9D76}"/>
                </a:ext>
              </a:extLst>
            </p:cNvPr>
            <p:cNvSpPr txBox="1"/>
            <p:nvPr/>
          </p:nvSpPr>
          <p:spPr>
            <a:xfrm>
              <a:off x="5740211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‘13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03295B1-0E9A-7B46-B0EE-5DAD4A6A5581}"/>
                </a:ext>
              </a:extLst>
            </p:cNvPr>
            <p:cNvSpPr txBox="1"/>
            <p:nvPr/>
          </p:nvSpPr>
          <p:spPr>
            <a:xfrm>
              <a:off x="6143711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A59A02C-DE28-684F-BC47-0DC13E1D576D}"/>
                </a:ext>
              </a:extLst>
            </p:cNvPr>
            <p:cNvSpPr txBox="1"/>
            <p:nvPr/>
          </p:nvSpPr>
          <p:spPr>
            <a:xfrm>
              <a:off x="6547211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‘15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10497E6-FD52-AA44-BEF0-4A7B225C9BFD}"/>
                </a:ext>
              </a:extLst>
            </p:cNvPr>
            <p:cNvSpPr txBox="1"/>
            <p:nvPr/>
          </p:nvSpPr>
          <p:spPr>
            <a:xfrm>
              <a:off x="6991563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‘16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72621E1-4726-5F4E-B34D-780053205EE7}"/>
                </a:ext>
              </a:extLst>
            </p:cNvPr>
            <p:cNvSpPr txBox="1"/>
            <p:nvPr/>
          </p:nvSpPr>
          <p:spPr>
            <a:xfrm>
              <a:off x="7356561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‘17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23F1D33-DF22-9A43-BE8C-01F25953008E}"/>
                </a:ext>
              </a:extLst>
            </p:cNvPr>
            <p:cNvSpPr txBox="1"/>
            <p:nvPr/>
          </p:nvSpPr>
          <p:spPr>
            <a:xfrm>
              <a:off x="7800913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‘18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89D03BB-DD02-BC46-8FAF-AF5ED29519A8}"/>
                </a:ext>
              </a:extLst>
            </p:cNvPr>
            <p:cNvSpPr txBox="1"/>
            <p:nvPr/>
          </p:nvSpPr>
          <p:spPr>
            <a:xfrm>
              <a:off x="8173404" y="3257808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‘19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FFD052C-681D-6C4D-BC17-2C9AB7A4FB68}"/>
              </a:ext>
            </a:extLst>
          </p:cNvPr>
          <p:cNvGrpSpPr/>
          <p:nvPr/>
        </p:nvGrpSpPr>
        <p:grpSpPr>
          <a:xfrm>
            <a:off x="1089888" y="3030796"/>
            <a:ext cx="8631713" cy="596475"/>
            <a:chOff x="1263688" y="5756856"/>
            <a:chExt cx="8631713" cy="596475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7B669EF-4756-6C49-913B-3913105B0C30}"/>
                </a:ext>
              </a:extLst>
            </p:cNvPr>
            <p:cNvSpPr txBox="1"/>
            <p:nvPr/>
          </p:nvSpPr>
          <p:spPr>
            <a:xfrm>
              <a:off x="1263688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25C48F7-4489-7644-9F3B-94BB15221346}"/>
                </a:ext>
              </a:extLst>
            </p:cNvPr>
            <p:cNvSpPr txBox="1"/>
            <p:nvPr/>
          </p:nvSpPr>
          <p:spPr>
            <a:xfrm>
              <a:off x="1687128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26BA98C-3422-4E4B-8505-78405A61DEE1}"/>
                </a:ext>
              </a:extLst>
            </p:cNvPr>
            <p:cNvSpPr txBox="1"/>
            <p:nvPr/>
          </p:nvSpPr>
          <p:spPr>
            <a:xfrm>
              <a:off x="2101508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‘02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30BB2C5-F857-7948-91E7-7A38F6A50BCC}"/>
                </a:ext>
              </a:extLst>
            </p:cNvPr>
            <p:cNvSpPr txBox="1"/>
            <p:nvPr/>
          </p:nvSpPr>
          <p:spPr>
            <a:xfrm>
              <a:off x="2493007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‘03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F8EB877-64DC-A84B-85BA-7026FDFCDBA9}"/>
                </a:ext>
              </a:extLst>
            </p:cNvPr>
            <p:cNvSpPr txBox="1"/>
            <p:nvPr/>
          </p:nvSpPr>
          <p:spPr>
            <a:xfrm>
              <a:off x="2907387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‘04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018254E-04D4-2948-BF69-83DC9679884E}"/>
                </a:ext>
              </a:extLst>
            </p:cNvPr>
            <p:cNvSpPr txBox="1"/>
            <p:nvPr/>
          </p:nvSpPr>
          <p:spPr>
            <a:xfrm>
              <a:off x="3354091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‘05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81B5BE1-656B-EB43-9B07-69F3A207E286}"/>
                </a:ext>
              </a:extLst>
            </p:cNvPr>
            <p:cNvSpPr txBox="1"/>
            <p:nvPr/>
          </p:nvSpPr>
          <p:spPr>
            <a:xfrm>
              <a:off x="3793539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‘06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9670370-2338-6F44-9863-079384B2C812}"/>
                </a:ext>
              </a:extLst>
            </p:cNvPr>
            <p:cNvSpPr txBox="1"/>
            <p:nvPr/>
          </p:nvSpPr>
          <p:spPr>
            <a:xfrm>
              <a:off x="4169560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‘07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231F9F0-D79B-D24E-BFD8-79F9F7F30AB6}"/>
                </a:ext>
              </a:extLst>
            </p:cNvPr>
            <p:cNvSpPr txBox="1"/>
            <p:nvPr/>
          </p:nvSpPr>
          <p:spPr>
            <a:xfrm>
              <a:off x="4579350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‘08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884B33C-3AAE-5746-BCF5-7B2A5CEA74F1}"/>
                </a:ext>
              </a:extLst>
            </p:cNvPr>
            <p:cNvSpPr txBox="1"/>
            <p:nvPr/>
          </p:nvSpPr>
          <p:spPr>
            <a:xfrm>
              <a:off x="4984027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‘09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6C8FB72-6FB0-114A-BCDC-042DB570782F}"/>
                </a:ext>
              </a:extLst>
            </p:cNvPr>
            <p:cNvSpPr txBox="1"/>
            <p:nvPr/>
          </p:nvSpPr>
          <p:spPr>
            <a:xfrm>
              <a:off x="5333073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‘10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CCCBF29-74AC-9748-92D6-FB3372FF3922}"/>
                </a:ext>
              </a:extLst>
            </p:cNvPr>
            <p:cNvSpPr txBox="1"/>
            <p:nvPr/>
          </p:nvSpPr>
          <p:spPr>
            <a:xfrm>
              <a:off x="5763693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‘12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C00B18C-F91C-E14C-966E-264928356D3A}"/>
                </a:ext>
              </a:extLst>
            </p:cNvPr>
            <p:cNvSpPr txBox="1"/>
            <p:nvPr/>
          </p:nvSpPr>
          <p:spPr>
            <a:xfrm>
              <a:off x="6174660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‘13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CE1B8F6-2548-7B44-AD4E-29A54653DFF8}"/>
                </a:ext>
              </a:extLst>
            </p:cNvPr>
            <p:cNvSpPr txBox="1"/>
            <p:nvPr/>
          </p:nvSpPr>
          <p:spPr>
            <a:xfrm>
              <a:off x="6578160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‘14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C2BC649-32E3-E844-BC23-C1C10883150C}"/>
                </a:ext>
              </a:extLst>
            </p:cNvPr>
            <p:cNvSpPr txBox="1"/>
            <p:nvPr/>
          </p:nvSpPr>
          <p:spPr>
            <a:xfrm>
              <a:off x="6981660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‘15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1308076-F7D8-3C46-A7A3-C5953FF9CC4D}"/>
                </a:ext>
              </a:extLst>
            </p:cNvPr>
            <p:cNvSpPr txBox="1"/>
            <p:nvPr/>
          </p:nvSpPr>
          <p:spPr>
            <a:xfrm>
              <a:off x="7426012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‘16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5085259-10C9-E746-9ED9-F9F33EB3E865}"/>
                </a:ext>
              </a:extLst>
            </p:cNvPr>
            <p:cNvSpPr txBox="1"/>
            <p:nvPr/>
          </p:nvSpPr>
          <p:spPr>
            <a:xfrm>
              <a:off x="7791010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‘17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36BD74F-6A88-D440-9473-BA4783D7E4ED}"/>
                </a:ext>
              </a:extLst>
            </p:cNvPr>
            <p:cNvSpPr txBox="1"/>
            <p:nvPr/>
          </p:nvSpPr>
          <p:spPr>
            <a:xfrm>
              <a:off x="8235362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‘18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BE3C42F-C26F-8949-A6B7-3ABB16C17E52}"/>
                </a:ext>
              </a:extLst>
            </p:cNvPr>
            <p:cNvSpPr txBox="1"/>
            <p:nvPr/>
          </p:nvSpPr>
          <p:spPr>
            <a:xfrm>
              <a:off x="8607853" y="601477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‘19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A7CB3BA-EBA6-AA48-95CC-E5EFB2A0A0D5}"/>
                </a:ext>
              </a:extLst>
            </p:cNvPr>
            <p:cNvSpPr txBox="1"/>
            <p:nvPr/>
          </p:nvSpPr>
          <p:spPr>
            <a:xfrm>
              <a:off x="9710670" y="575685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A64E9D83-90DA-8D47-BC62-B0C643271473}"/>
              </a:ext>
            </a:extLst>
          </p:cNvPr>
          <p:cNvSpPr txBox="1"/>
          <p:nvPr/>
        </p:nvSpPr>
        <p:spPr>
          <a:xfrm>
            <a:off x="4469058" y="173251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Canada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7F44AB9-AA1B-1746-B8E7-AC2EEF6E5B69}"/>
              </a:ext>
            </a:extLst>
          </p:cNvPr>
          <p:cNvSpPr txBox="1"/>
          <p:nvPr/>
        </p:nvSpPr>
        <p:spPr>
          <a:xfrm>
            <a:off x="4497874" y="4425550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Mexico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420BA3F-59E1-3344-AA14-D464C32E1166}"/>
              </a:ext>
            </a:extLst>
          </p:cNvPr>
          <p:cNvSpPr txBox="1"/>
          <p:nvPr/>
        </p:nvSpPr>
        <p:spPr>
          <a:xfrm>
            <a:off x="963287" y="300302"/>
            <a:ext cx="7943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….and  fairly suddenly and more recently!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4C0F650-F717-0F4B-BB0F-6D3895D19769}"/>
              </a:ext>
            </a:extLst>
          </p:cNvPr>
          <p:cNvSpPr txBox="1"/>
          <p:nvPr/>
        </p:nvSpPr>
        <p:spPr>
          <a:xfrm>
            <a:off x="9721601" y="2411554"/>
            <a:ext cx="18072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Possible </a:t>
            </a:r>
          </a:p>
          <a:p>
            <a:r>
              <a:rPr lang="en-US" sz="3600" dirty="0"/>
              <a:t>growth </a:t>
            </a:r>
          </a:p>
          <a:p>
            <a:r>
              <a:rPr lang="en-US" sz="3600" dirty="0"/>
              <a:t>Industry</a:t>
            </a:r>
          </a:p>
        </p:txBody>
      </p:sp>
    </p:spTree>
    <p:extLst>
      <p:ext uri="{BB962C8B-B14F-4D97-AF65-F5344CB8AC3E}">
        <p14:creationId xmlns:p14="http://schemas.microsoft.com/office/powerpoint/2010/main" val="1579148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2062</TotalTime>
  <Words>658</Words>
  <Application>Microsoft Macintosh PowerPoint</Application>
  <PresentationFormat>Widescreen</PresentationFormat>
  <Paragraphs>245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and future directions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Holmstrom</dc:creator>
  <cp:lastModifiedBy>Sam Holmstrom</cp:lastModifiedBy>
  <cp:revision>53</cp:revision>
  <dcterms:created xsi:type="dcterms:W3CDTF">2020-05-06T21:29:18Z</dcterms:created>
  <dcterms:modified xsi:type="dcterms:W3CDTF">2020-05-08T14:57:25Z</dcterms:modified>
</cp:coreProperties>
</file>